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14"/>
  </p:notesMasterIdLst>
  <p:sldIdLst>
    <p:sldId id="256" r:id="rId2"/>
    <p:sldId id="270" r:id="rId3"/>
    <p:sldId id="257" r:id="rId4"/>
    <p:sldId id="259" r:id="rId5"/>
    <p:sldId id="294" r:id="rId6"/>
    <p:sldId id="295" r:id="rId7"/>
    <p:sldId id="289" r:id="rId8"/>
    <p:sldId id="296" r:id="rId9"/>
    <p:sldId id="290" r:id="rId10"/>
    <p:sldId id="291" r:id="rId11"/>
    <p:sldId id="292" r:id="rId12"/>
    <p:sldId id="293" r:id="rId13"/>
  </p:sldIdLst>
  <p:sldSz cx="12192000" cy="6858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6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72"/>
    <p:restoredTop sz="73279" autoAdjust="0"/>
  </p:normalViewPr>
  <p:slideViewPr>
    <p:cSldViewPr snapToGrid="0" snapToObjects="1" showGuides="1">
      <p:cViewPr varScale="1">
        <p:scale>
          <a:sx n="49" d="100"/>
          <a:sy n="49" d="100"/>
        </p:scale>
        <p:origin x="1328" y="36"/>
      </p:cViewPr>
      <p:guideLst>
        <p:guide orient="horz" pos="1008"/>
        <p:guide pos="8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C6A03-AAA4-4578-91A7-988D24D49B42}" type="datetimeFigureOut">
              <a:rPr lang="en-US" smtClean="0"/>
              <a:t>9/12/2022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ADEDA-0142-4EB8-9346-7C3D8516F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062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6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46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98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37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485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829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ADEDA-0142-4EB8-9346-7C3D8516FE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C708D6A-3922-1C47-B10B-9257959C89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606408"/>
            <a:ext cx="9144000" cy="1350390"/>
          </a:xfrm>
        </p:spPr>
        <p:txBody>
          <a:bodyPr anchor="t">
            <a:noAutofit/>
          </a:bodyPr>
          <a:lstStyle/>
          <a:p>
            <a:pPr algn="l"/>
            <a:r>
              <a:rPr lang="en-US" sz="9600" spc="-500" dirty="0"/>
              <a:t>This is the Show 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2115CB88-CE09-3044-B61F-C4BDC0FA0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68433"/>
            <a:ext cx="9144000" cy="1350390"/>
          </a:xfrm>
        </p:spPr>
        <p:txBody>
          <a:bodyPr>
            <a:normAutofit/>
          </a:bodyPr>
          <a:lstStyle>
            <a:lvl1pPr marL="0" indent="0">
              <a:buFontTx/>
              <a:buNone/>
              <a:defRPr/>
            </a:lvl1pPr>
          </a:lstStyle>
          <a:p>
            <a:pPr algn="l"/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This is the sub text on the title slide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754D87-4511-384D-A806-1D6F79610C89}"/>
              </a:ext>
            </a:extLst>
          </p:cNvPr>
          <p:cNvSpPr/>
          <p:nvPr userDrawn="1"/>
        </p:nvSpPr>
        <p:spPr>
          <a:xfrm>
            <a:off x="-18854" y="5531268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03D125E4-C70F-9648-9ABC-DED5F67CDBDF}"/>
              </a:ext>
            </a:extLst>
          </p:cNvPr>
          <p:cNvSpPr/>
          <p:nvPr userDrawn="1"/>
        </p:nvSpPr>
        <p:spPr>
          <a:xfrm rot="10800000">
            <a:off x="2887462" y="-20792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DA46B-EEEF-2042-8364-F3A49F9A5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84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2115CB88-CE09-3044-B61F-C4BDC0FA0C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35396" y="1302826"/>
            <a:ext cx="9144000" cy="1350391"/>
          </a:xfrm>
        </p:spPr>
        <p:txBody>
          <a:bodyPr>
            <a:normAutofit/>
          </a:bodyPr>
          <a:lstStyle>
            <a:lvl1pPr marL="0" indent="0">
              <a:buFontTx/>
              <a:buNone/>
              <a:defRPr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algn="l"/>
            <a:r>
              <a:rPr lang="en-US" sz="4800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This can be used as an “inside front cover” slide</a:t>
            </a: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3754D87-4511-384D-A806-1D6F79610C89}"/>
              </a:ext>
            </a:extLst>
          </p:cNvPr>
          <p:cNvSpPr/>
          <p:nvPr userDrawn="1"/>
        </p:nvSpPr>
        <p:spPr>
          <a:xfrm>
            <a:off x="-18854" y="5531268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03D125E4-C70F-9648-9ABC-DED5F67CDBDF}"/>
              </a:ext>
            </a:extLst>
          </p:cNvPr>
          <p:cNvSpPr/>
          <p:nvPr userDrawn="1"/>
        </p:nvSpPr>
        <p:spPr>
          <a:xfrm rot="10800000">
            <a:off x="2887462" y="-20792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D3DA46B-EEEF-2042-8364-F3A49F9A5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E0FBA-0EFF-FB4A-9DA8-F8A7D16A04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46213" y="2924175"/>
            <a:ext cx="9207500" cy="1978025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chemeClr val="bg2">
                    <a:lumMod val="50000"/>
                  </a:schemeClr>
                </a:solidFill>
                <a:latin typeface="Calibri Light" panose="020F030202020403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Additional copy here</a:t>
            </a:r>
          </a:p>
        </p:txBody>
      </p:sp>
    </p:spTree>
    <p:extLst>
      <p:ext uri="{BB962C8B-B14F-4D97-AF65-F5344CB8AC3E}">
        <p14:creationId xmlns:p14="http://schemas.microsoft.com/office/powerpoint/2010/main" val="1827343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89230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2969659"/>
          </a:xfrm>
        </p:spPr>
        <p:txBody>
          <a:bodyPr>
            <a:normAutofit/>
          </a:bodyPr>
          <a:lstStyle>
            <a:lvl1pPr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  <a:lvl2pPr marL="685800" indent="-228600">
              <a:buSzPct val="80000"/>
              <a:buFont typeface="STIXGeneral-Regular" pitchFamily="2" charset="2"/>
              <a:buChar char="⎯"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1"/>
            <a:r>
              <a:rPr lang="en-US" dirty="0"/>
              <a:t>Sub bullet point number 1</a:t>
            </a:r>
          </a:p>
          <a:p>
            <a:pPr lvl="1"/>
            <a:r>
              <a:rPr lang="en-US" dirty="0"/>
              <a:t>Sub bullet point number 2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riangle 8">
            <a:extLst>
              <a:ext uri="{FF2B5EF4-FFF2-40B4-BE49-F238E27FC236}">
                <a16:creationId xmlns:a16="http://schemas.microsoft.com/office/drawing/2014/main" id="{82A45F6D-9E7B-A346-8C5B-10D7F792DD2F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12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slide with small bullets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  <a:lvl2pPr marL="685800" indent="-228600">
              <a:buFont typeface="STIXGeneral-Regular" pitchFamily="2" charset="2"/>
              <a:buChar char="⎯"/>
              <a:defRPr sz="28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This text may be hard to read at a distance</a:t>
            </a:r>
          </a:p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1"/>
            <a:r>
              <a:rPr lang="en-US" dirty="0"/>
              <a:t>Sub bullet point number 1</a:t>
            </a:r>
          </a:p>
          <a:p>
            <a:pPr lvl="1"/>
            <a:r>
              <a:rPr lang="en-US" dirty="0"/>
              <a:t>Sub bullet point number 2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370CB846-D647-0F43-ACA0-8403DBCB66EE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559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text and bullet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50392" y="3094801"/>
            <a:ext cx="10503408" cy="3082161"/>
          </a:xfrm>
        </p:spPr>
        <p:txBody>
          <a:bodyPr>
            <a:normAutofit/>
          </a:bodyPr>
          <a:lstStyle>
            <a:lvl1pPr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bullet point with no indent</a:t>
            </a:r>
          </a:p>
          <a:p>
            <a:pPr lvl="0"/>
            <a:r>
              <a:rPr lang="en-US" dirty="0"/>
              <a:t>And this is a second bullet point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E0D80AC5-2E85-8F4E-BADB-9D7091579E88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5E05FC7-FD31-F645-AA90-FB7D320710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0392" y="1546290"/>
            <a:ext cx="10515600" cy="1466850"/>
          </a:xfrm>
          <a:noFill/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copy that can be used on a slide above bullets as explanatory copy.</a:t>
            </a:r>
          </a:p>
        </p:txBody>
      </p:sp>
    </p:spTree>
    <p:extLst>
      <p:ext uri="{BB962C8B-B14F-4D97-AF65-F5344CB8AC3E}">
        <p14:creationId xmlns:p14="http://schemas.microsoft.com/office/powerpoint/2010/main" val="3813274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numbered slide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98171"/>
            <a:ext cx="10515600" cy="4478792"/>
          </a:xfrm>
        </p:spPr>
        <p:txBody>
          <a:bodyPr>
            <a:normAutofit/>
          </a:bodyPr>
          <a:lstStyle>
            <a:lvl1pPr marL="466344" indent="-461963">
              <a:lnSpc>
                <a:spcPct val="100000"/>
              </a:lnSpc>
              <a:buSzPct val="100000"/>
              <a:buFont typeface="+mj-lt"/>
              <a:buAutoNum type="arabicPeriod"/>
              <a:tabLst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numbered point with no indent</a:t>
            </a:r>
          </a:p>
          <a:p>
            <a:pPr lvl="0"/>
            <a:r>
              <a:rPr lang="en-US" dirty="0"/>
              <a:t>And this is a second numbered point</a:t>
            </a:r>
          </a:p>
          <a:p>
            <a:pPr lvl="0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52F61E-C73A-3F41-9BE8-0BD0199C6A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FA23F36-6831-DF48-BC10-8E89D66046E6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riangle 9">
            <a:extLst>
              <a:ext uri="{FF2B5EF4-FFF2-40B4-BE49-F238E27FC236}">
                <a16:creationId xmlns:a16="http://schemas.microsoft.com/office/drawing/2014/main" id="{73FE0150-EA06-4F42-9842-AABBD1BDA846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082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F12D51-1C6E-4C4E-81A3-CBA3B0EDF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the title for a text slide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669DE-2DAF-074C-AB4A-44ED714172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85088"/>
            <a:ext cx="10515600" cy="45918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imperdiet</a:t>
            </a:r>
            <a:r>
              <a:rPr lang="en-US" dirty="0"/>
              <a:t> </a:t>
            </a:r>
            <a:r>
              <a:rPr lang="en-US" dirty="0" err="1"/>
              <a:t>justo</a:t>
            </a:r>
            <a:r>
              <a:rPr lang="en-US" dirty="0"/>
              <a:t>, ac </a:t>
            </a:r>
            <a:r>
              <a:rPr lang="en-US" dirty="0" err="1"/>
              <a:t>rhoncus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</a:t>
            </a:r>
            <a:r>
              <a:rPr lang="en-US" dirty="0" err="1"/>
              <a:t>sollicitudin</a:t>
            </a:r>
            <a:r>
              <a:rPr lang="en-US" dirty="0"/>
              <a:t> vitae. Duis </a:t>
            </a:r>
            <a:r>
              <a:rPr lang="en-US" dirty="0" err="1"/>
              <a:t>eu</a:t>
            </a:r>
            <a:r>
              <a:rPr lang="en-US" dirty="0"/>
              <a:t> dolor </a:t>
            </a:r>
            <a:r>
              <a:rPr lang="en-US" dirty="0" err="1"/>
              <a:t>eu</a:t>
            </a:r>
            <a:r>
              <a:rPr lang="en-US" dirty="0"/>
              <a:t> dui </a:t>
            </a:r>
            <a:r>
              <a:rPr lang="en-US" dirty="0" err="1"/>
              <a:t>tempor</a:t>
            </a:r>
            <a:r>
              <a:rPr lang="en-US" dirty="0"/>
              <a:t> cursus. </a:t>
            </a:r>
            <a:r>
              <a:rPr lang="en-US" dirty="0" err="1"/>
              <a:t>Phasellus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rhoncus</a:t>
            </a:r>
            <a:r>
              <a:rPr lang="en-US" dirty="0"/>
              <a:t>. Maecenas et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, id </a:t>
            </a:r>
            <a:r>
              <a:rPr lang="en-US" dirty="0" err="1"/>
              <a:t>tincidunt</a:t>
            </a:r>
            <a:r>
              <a:rPr lang="en-US" dirty="0"/>
              <a:t> ligula. </a:t>
            </a: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sapien</a:t>
            </a:r>
            <a:r>
              <a:rPr lang="en-US" dirty="0"/>
              <a:t> diam, vestibulum ac cursus </a:t>
            </a:r>
            <a:r>
              <a:rPr lang="en-US" dirty="0" err="1"/>
              <a:t>eget</a:t>
            </a:r>
            <a:r>
              <a:rPr lang="en-US" dirty="0"/>
              <a:t>, </a:t>
            </a:r>
            <a:r>
              <a:rPr lang="en-US" dirty="0" err="1"/>
              <a:t>dignissim</a:t>
            </a:r>
            <a:r>
              <a:rPr lang="en-US" dirty="0"/>
              <a:t> vel diam.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interdum</a:t>
            </a:r>
            <a:r>
              <a:rPr lang="en-US" dirty="0"/>
              <a:t> vestibulum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A3CE9-A76B-3441-9878-F92B331EA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7C6A09-E4D9-C746-801D-666D86D655C3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FA53EE07-BCF4-514A-B3A4-048FBF44185C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00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F12D51-1C6E-4C4E-81A3-CBA3B0EDF8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392" y="493776"/>
            <a:ext cx="10515600" cy="1009651"/>
          </a:xfrm>
        </p:spPr>
        <p:txBody>
          <a:bodyPr anchor="t" anchorCtr="0">
            <a:normAutofit/>
          </a:bodyPr>
          <a:lstStyle>
            <a:lvl1pPr>
              <a:defRPr sz="4800" spc="-150" baseline="0"/>
            </a:lvl1pPr>
          </a:lstStyle>
          <a:p>
            <a:r>
              <a:rPr lang="en-US" dirty="0"/>
              <a:t>This is a slide for a chart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3669DE-2DAF-074C-AB4A-44ED714172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585088"/>
            <a:ext cx="10515600" cy="45918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3200" spc="0" baseline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Chart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3A3CE9-A76B-3441-9878-F92B331EA4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" t="3974" r="75878" b="77709"/>
          <a:stretch/>
        </p:blipFill>
        <p:spPr>
          <a:xfrm>
            <a:off x="11040929" y="5802312"/>
            <a:ext cx="794546" cy="6905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E7C6A09-E4D9-C746-801D-666D86D655C3}"/>
              </a:ext>
            </a:extLst>
          </p:cNvPr>
          <p:cNvSpPr/>
          <p:nvPr userDrawn="1"/>
        </p:nvSpPr>
        <p:spPr>
          <a:xfrm>
            <a:off x="-27432" y="6589050"/>
            <a:ext cx="12271248" cy="2926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FA53EE07-BCF4-514A-B3A4-048FBF44185C}"/>
              </a:ext>
            </a:extLst>
          </p:cNvPr>
          <p:cNvSpPr/>
          <p:nvPr userDrawn="1"/>
        </p:nvSpPr>
        <p:spPr>
          <a:xfrm rot="5400000">
            <a:off x="-198743" y="548640"/>
            <a:ext cx="914400" cy="548640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90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570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11" r:id="rId2"/>
    <p:sldLayoutId id="2147483698" r:id="rId3"/>
    <p:sldLayoutId id="2147483710" r:id="rId4"/>
    <p:sldLayoutId id="2147483709" r:id="rId5"/>
    <p:sldLayoutId id="2147483708" r:id="rId6"/>
    <p:sldLayoutId id="2147483699" r:id="rId7"/>
    <p:sldLayoutId id="214748371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09607-80B5-4D4E-BF6D-CF501BF4EE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>
            <a:noAutofit/>
          </a:bodyPr>
          <a:lstStyle/>
          <a:p>
            <a:pPr algn="l"/>
            <a:r>
              <a:rPr lang="en-US" spc="-500" dirty="0"/>
              <a:t>Impact of  Mandated Continuing Education on Licensure </a:t>
            </a:r>
            <a:r>
              <a:rPr lang="en-US" spc="-500"/>
              <a:t>Violations for MFTs</a:t>
            </a:r>
            <a:endParaRPr lang="en-US" spc="-5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545B38-524F-F44F-B71E-8ACF53BAE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468433"/>
            <a:ext cx="9144000" cy="1350390"/>
          </a:xfrm>
        </p:spPr>
        <p:txBody>
          <a:bodyPr>
            <a:normAutofit/>
          </a:bodyPr>
          <a:lstStyle/>
          <a:p>
            <a:pPr algn="l"/>
            <a:r>
              <a:rPr lang="en-US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Pam Rollins, Ph.D., LMFT</a:t>
            </a:r>
          </a:p>
          <a:p>
            <a:pPr algn="l"/>
            <a:r>
              <a:rPr lang="en-US" spc="-150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Heath Grames, Ph.D. LMFT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5929A609-60CD-7346-9DAE-E0A9227390A6}"/>
              </a:ext>
            </a:extLst>
          </p:cNvPr>
          <p:cNvSpPr/>
          <p:nvPr/>
        </p:nvSpPr>
        <p:spPr>
          <a:xfrm>
            <a:off x="-18854" y="5507610"/>
            <a:ext cx="9313682" cy="1350390"/>
          </a:xfrm>
          <a:prstGeom prst="rt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D57E249C-47CB-4740-A8C9-70AEC9667589}"/>
              </a:ext>
            </a:extLst>
          </p:cNvPr>
          <p:cNvSpPr/>
          <p:nvPr/>
        </p:nvSpPr>
        <p:spPr>
          <a:xfrm rot="10800000">
            <a:off x="2887462" y="-6278"/>
            <a:ext cx="9313682" cy="135039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2CBE6A4-F8FE-9D43-8634-06D055B3B5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580" y="5312713"/>
            <a:ext cx="5242380" cy="105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52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1721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Purpose of CE hours for licensed MFTs</a:t>
            </a:r>
          </a:p>
          <a:p>
            <a:pPr lvl="1"/>
            <a:r>
              <a:rPr lang="en-US" dirty="0"/>
              <a:t>Maintain professional competence</a:t>
            </a:r>
          </a:p>
          <a:p>
            <a:pPr lvl="1"/>
            <a:r>
              <a:rPr lang="en-US" dirty="0"/>
              <a:t>Increase effective service delivery</a:t>
            </a:r>
          </a:p>
          <a:p>
            <a:pPr lvl="1"/>
            <a:r>
              <a:rPr lang="en-US" dirty="0"/>
              <a:t>Ensure public protection (</a:t>
            </a:r>
            <a:r>
              <a:rPr lang="en-US" dirty="0" err="1"/>
              <a:t>Neimeyer</a:t>
            </a:r>
            <a:r>
              <a:rPr lang="en-US" dirty="0"/>
              <a:t> et al., 2021)</a:t>
            </a:r>
          </a:p>
          <a:p>
            <a:r>
              <a:rPr lang="en-US" dirty="0"/>
              <a:t>Little evidence that CE’s actually fulfill these goals</a:t>
            </a:r>
          </a:p>
          <a:p>
            <a:r>
              <a:rPr lang="en-US" dirty="0"/>
              <a:t>49 states and Washington, DC have mandated CEs for licensure renewal</a:t>
            </a:r>
          </a:p>
          <a:p>
            <a:pPr lvl="1"/>
            <a:r>
              <a:rPr lang="en-US" dirty="0"/>
              <a:t>Average 34.2 </a:t>
            </a:r>
            <a:r>
              <a:rPr lang="en-US" dirty="0" err="1"/>
              <a:t>hrs</a:t>
            </a:r>
            <a:r>
              <a:rPr lang="en-US" dirty="0"/>
              <a:t> of mandated CE and range from 10 to 50 </a:t>
            </a:r>
            <a:r>
              <a:rPr lang="en-US" dirty="0" err="1"/>
              <a:t>hrs</a:t>
            </a:r>
            <a:r>
              <a:rPr lang="en-US" dirty="0"/>
              <a:t> per renewal cycle</a:t>
            </a:r>
          </a:p>
          <a:p>
            <a:pPr lvl="1"/>
            <a:r>
              <a:rPr lang="en-US" dirty="0"/>
              <a:t>36 states require that an average of 4 </a:t>
            </a:r>
            <a:r>
              <a:rPr lang="en-US" dirty="0" err="1"/>
              <a:t>hrs</a:t>
            </a:r>
            <a:r>
              <a:rPr lang="en-US" dirty="0"/>
              <a:t> of CE be ethics focused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3509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662E-1598-554E-AD4C-166A802CC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78502-80E1-D040-AE67-F33317DC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881"/>
            <a:ext cx="10515600" cy="4407933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r>
              <a:rPr lang="en-US" dirty="0"/>
              <a:t>Hypotheses</a:t>
            </a:r>
          </a:p>
          <a:p>
            <a:pPr lvl="1"/>
            <a:r>
              <a:rPr lang="en-US" dirty="0"/>
              <a:t>States with higher number of mandated CE will have fewer licensure violations</a:t>
            </a:r>
          </a:p>
          <a:p>
            <a:pPr lvl="1"/>
            <a:r>
              <a:rPr lang="en-US" dirty="0"/>
              <a:t>States with ethics requirements will have fewer licensure violations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28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083" y="1941690"/>
            <a:ext cx="10515600" cy="3533820"/>
          </a:xfrm>
        </p:spPr>
        <p:txBody>
          <a:bodyPr>
            <a:normAutofit/>
          </a:bodyPr>
          <a:lstStyle/>
          <a:p>
            <a:r>
              <a:rPr lang="en-US" dirty="0"/>
              <a:t>Data drawn from public information on state licensure board websites</a:t>
            </a:r>
          </a:p>
          <a:p>
            <a:pPr lvl="1"/>
            <a:r>
              <a:rPr lang="en-US" dirty="0"/>
              <a:t>1,054 violations</a:t>
            </a:r>
          </a:p>
          <a:p>
            <a:pPr lvl="1"/>
            <a:r>
              <a:rPr lang="en-US" dirty="0"/>
              <a:t>36 states</a:t>
            </a:r>
          </a:p>
          <a:p>
            <a:r>
              <a:rPr lang="en-US" dirty="0"/>
              <a:t>Two data sets: All states and states w/o CA</a:t>
            </a:r>
          </a:p>
        </p:txBody>
      </p:sp>
    </p:spTree>
    <p:extLst>
      <p:ext uri="{BB962C8B-B14F-4D97-AF65-F5344CB8AC3E}">
        <p14:creationId xmlns:p14="http://schemas.microsoft.com/office/powerpoint/2010/main" val="409448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040ED-4C8E-F0FF-FBF9-CE9749CED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Violation Categories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D8676-F175-06C8-C438-7803C5A1D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76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Multiple relationships: sexual and non-sexual dual relationships</a:t>
            </a:r>
          </a:p>
          <a:p>
            <a:r>
              <a:rPr lang="en-US" dirty="0"/>
              <a:t>Impairment: alcohol or drug related/Medical impairment</a:t>
            </a:r>
          </a:p>
          <a:p>
            <a:r>
              <a:rPr lang="en-US" dirty="0"/>
              <a:t>Licensure Violations: Not following licensure requirements</a:t>
            </a:r>
          </a:p>
          <a:p>
            <a:r>
              <a:rPr lang="en-US" dirty="0"/>
              <a:t>Criminal behaviors: Misdemeanors/felonies </a:t>
            </a:r>
          </a:p>
          <a:p>
            <a:r>
              <a:rPr lang="en-US" dirty="0"/>
              <a:t>Clinical practice issues: Therapy practice/Meeting clinical practice standards</a:t>
            </a:r>
          </a:p>
          <a:p>
            <a:r>
              <a:rPr lang="en-US" dirty="0"/>
              <a:t>Professional practice issues: Issues related to professionalism</a:t>
            </a:r>
          </a:p>
          <a:p>
            <a:r>
              <a:rPr lang="en-US" dirty="0"/>
              <a:t>Misc.: Didn’t seem to fit in other categories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3158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662E-1598-554E-AD4C-166A802CC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Findings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78502-80E1-D040-AE67-F33317DC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881"/>
            <a:ext cx="10515600" cy="4407933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r>
              <a:rPr lang="en-US" dirty="0"/>
              <a:t>Hypotheses</a:t>
            </a:r>
          </a:p>
          <a:p>
            <a:pPr lvl="1"/>
            <a:r>
              <a:rPr lang="en-US" dirty="0"/>
              <a:t>States with higher number of mandated CE will have fewer licensure violations</a:t>
            </a:r>
          </a:p>
          <a:p>
            <a:pPr lvl="2"/>
            <a:r>
              <a:rPr lang="en-US" dirty="0"/>
              <a:t>Not supported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3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E51D9-F014-4289-8361-A5FC8BE2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– Number of Required 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2873A-49D8-4058-9E98-C571BDB9BE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65278"/>
          </a:xfrm>
        </p:spPr>
        <p:txBody>
          <a:bodyPr>
            <a:normAutofit/>
          </a:bodyPr>
          <a:lstStyle/>
          <a:p>
            <a:r>
              <a:rPr lang="en-US" dirty="0"/>
              <a:t>Full data set: Higher CE requirements positively associated with higher number of professional practice violations only; no association with other violations</a:t>
            </a:r>
          </a:p>
          <a:p>
            <a:r>
              <a:rPr lang="en-US" dirty="0"/>
              <a:t>Data set w/o CA: Higher CE requirements positively associated with greater number of total violations, multiple relationships, and professional practice violations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546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8662E-1598-554E-AD4C-166A802CC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78502-80E1-D040-AE67-F33317DCA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881"/>
            <a:ext cx="10515600" cy="4407933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r>
              <a:rPr lang="en-US" dirty="0"/>
              <a:t>Hypotheses</a:t>
            </a:r>
          </a:p>
          <a:p>
            <a:pPr lvl="1"/>
            <a:r>
              <a:rPr lang="en-US" dirty="0"/>
              <a:t>States with ethics requirements will have fewer licensure violations</a:t>
            </a:r>
          </a:p>
          <a:p>
            <a:pPr lvl="2"/>
            <a:r>
              <a:rPr lang="en-US" dirty="0"/>
              <a:t>Partially supported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7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E09E1-59B9-44DF-BD19-B47A16944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– Ethics Hours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CA9685-790D-4B5A-9057-387C7E9709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Full data set – States with an ethics CE requirement had significantly fewer professional practice issues</a:t>
            </a:r>
          </a:p>
          <a:p>
            <a:pPr lvl="1"/>
            <a:r>
              <a:rPr lang="en-US" dirty="0"/>
              <a:t>Significantly higher levels of violations pertaining to impairment, licensure violations, criminal activity</a:t>
            </a:r>
          </a:p>
          <a:p>
            <a:r>
              <a:rPr lang="en-US" dirty="0"/>
              <a:t>Data set w/o CA – States with an ethics CE requirement had significant fewer clinical and professional practice issues</a:t>
            </a:r>
          </a:p>
          <a:p>
            <a:pPr lvl="1"/>
            <a:r>
              <a:rPr lang="en-US" dirty="0"/>
              <a:t>Significantly higher levels of violations pertaining to impairment, licensing violations, and criminal violations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597195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55830-BCF7-4E30-A328-F3A7D8169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 Differences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FA063-396A-45B8-864A-BBFAF61FE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80371"/>
          </a:xfrm>
        </p:spPr>
        <p:txBody>
          <a:bodyPr>
            <a:normAutofit fontScale="92500"/>
          </a:bodyPr>
          <a:lstStyle/>
          <a:p>
            <a:r>
              <a:rPr lang="en-US" dirty="0"/>
              <a:t>Full Data Set</a:t>
            </a:r>
          </a:p>
          <a:p>
            <a:pPr lvl="1"/>
            <a:r>
              <a:rPr lang="en-US" dirty="0"/>
              <a:t>Males more likely to engage in multiple relationships</a:t>
            </a:r>
          </a:p>
          <a:p>
            <a:pPr lvl="1"/>
            <a:r>
              <a:rPr lang="en-US" dirty="0"/>
              <a:t>Females more likely to engage in professional practice issues </a:t>
            </a:r>
          </a:p>
          <a:p>
            <a:r>
              <a:rPr lang="en-US" dirty="0"/>
              <a:t>Data Set w/o CA</a:t>
            </a:r>
          </a:p>
          <a:p>
            <a:pPr lvl="1"/>
            <a:r>
              <a:rPr lang="en-US" dirty="0"/>
              <a:t>Males more likely to engage in multiple relationships, unethical clinical practice, professional practice issues and more miscellaneous violations</a:t>
            </a:r>
          </a:p>
          <a:p>
            <a:pPr lvl="1"/>
            <a:r>
              <a:rPr lang="en-US" dirty="0"/>
              <a:t>Females more likely to engage in professional practice issues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64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AEE8D-BD78-4F50-B597-ACB03BB8B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8CE70-1722-4C4B-9594-B1451CFC5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type of CE training MFTs select may be of more importance than the number of hours they spend in CE training</a:t>
            </a:r>
          </a:p>
          <a:p>
            <a:r>
              <a:rPr lang="en-US" dirty="0"/>
              <a:t>The impact of CE training appears to rely less on how many are accumulated than on the type attended</a:t>
            </a:r>
          </a:p>
          <a:p>
            <a:pPr lvl="1"/>
            <a:r>
              <a:rPr lang="en-US" dirty="0"/>
              <a:t> The significance in both data sets indicate that ethics CE hour requirements have an impact on professional practice issues – the very aspect of therapy that ethics training is supposed to impact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57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802A2-0FA4-4071-8E47-E6231FD3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ED4ED-9F7E-4E4C-B7B0-78CB9BA40A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may be that CE’s are most effective in impacting outcomes in the actual area they are designed to impact than they </a:t>
            </a:r>
            <a:r>
              <a:rPr lang="en-US"/>
              <a:t>areon </a:t>
            </a:r>
            <a:r>
              <a:rPr lang="en-US" dirty="0"/>
              <a:t>all areas of ethics </a:t>
            </a:r>
            <a:r>
              <a:rPr lang="en-US"/>
              <a:t>and practice.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298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MFTRB">
      <a:dk1>
        <a:srgbClr val="2F3080"/>
      </a:dk1>
      <a:lt1>
        <a:srgbClr val="FFFFFF"/>
      </a:lt1>
      <a:dk2>
        <a:srgbClr val="128644"/>
      </a:dk2>
      <a:lt2>
        <a:srgbClr val="E7E6E6"/>
      </a:lt2>
      <a:accent1>
        <a:srgbClr val="2F3080"/>
      </a:accent1>
      <a:accent2>
        <a:srgbClr val="128644"/>
      </a:accent2>
      <a:accent3>
        <a:srgbClr val="E2CFB9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14779</TotalTime>
  <Words>539</Words>
  <Application>Microsoft Office PowerPoint</Application>
  <PresentationFormat>Widescreen</PresentationFormat>
  <Paragraphs>70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STIXGeneral-Regular</vt:lpstr>
      <vt:lpstr>Office Theme</vt:lpstr>
      <vt:lpstr>Impact of  Mandated Continuing Education on Licensure Violations for MFTs</vt:lpstr>
      <vt:lpstr>Continuing Education</vt:lpstr>
      <vt:lpstr>Study </vt:lpstr>
      <vt:lpstr>PowerPoint Presentation</vt:lpstr>
      <vt:lpstr>Violation Categories</vt:lpstr>
      <vt:lpstr>Findings </vt:lpstr>
      <vt:lpstr>Findings – Number of Required CE hours</vt:lpstr>
      <vt:lpstr>Study </vt:lpstr>
      <vt:lpstr>Findings – Ethics Hours Required</vt:lpstr>
      <vt:lpstr>Gender Differences 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Brad Cathey</dc:creator>
  <cp:lastModifiedBy>Heath Grames</cp:lastModifiedBy>
  <cp:revision>119</cp:revision>
  <cp:lastPrinted>2022-09-13T04:37:09Z</cp:lastPrinted>
  <dcterms:created xsi:type="dcterms:W3CDTF">2019-08-20T20:23:13Z</dcterms:created>
  <dcterms:modified xsi:type="dcterms:W3CDTF">2022-09-20T02:06:58Z</dcterms:modified>
</cp:coreProperties>
</file>