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38"/>
    <p:restoredTop sz="94694"/>
  </p:normalViewPr>
  <p:slideViewPr>
    <p:cSldViewPr snapToGrid="0" snapToObjects="1" showGuides="1">
      <p:cViewPr varScale="1">
        <p:scale>
          <a:sx n="66" d="100"/>
          <a:sy n="66" d="100"/>
        </p:scale>
        <p:origin x="224" y="736"/>
      </p:cViewPr>
      <p:guideLst>
        <p:guide orient="horz" pos="1008"/>
        <p:guide pos="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C708D6A-3922-1C47-B10B-9257959C89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0" y="1606408"/>
            <a:ext cx="9144000" cy="1350390"/>
          </a:xfrm>
        </p:spPr>
        <p:txBody>
          <a:bodyPr anchor="t">
            <a:noAutofit/>
          </a:bodyPr>
          <a:lstStyle/>
          <a:p>
            <a:pPr algn="l"/>
            <a:r>
              <a:rPr lang="en-US" sz="9600" spc="-500" dirty="0"/>
              <a:t>2019 CEU Letter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115CB88-CE09-3044-B61F-C4BDC0FA0C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71600" y="3468433"/>
            <a:ext cx="9144000" cy="1350390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/>
            </a:lvl1pPr>
          </a:lstStyle>
          <a:p>
            <a:pPr algn="l"/>
            <a:r>
              <a:rPr lang="en-US" sz="48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https://</a:t>
            </a:r>
            <a:r>
              <a:rPr lang="en-US" sz="4800" spc="-150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amftrb.org</a:t>
            </a:r>
            <a:r>
              <a:rPr lang="en-US" sz="48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/annual-meeting/ceu-letter-2019/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3754D87-4511-384D-A806-1D6F79610C89}"/>
              </a:ext>
            </a:extLst>
          </p:cNvPr>
          <p:cNvSpPr/>
          <p:nvPr userDrawn="1"/>
        </p:nvSpPr>
        <p:spPr>
          <a:xfrm>
            <a:off x="-18854" y="5531268"/>
            <a:ext cx="9313682" cy="135039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03D125E4-C70F-9648-9ABC-DED5F67CDBDF}"/>
              </a:ext>
            </a:extLst>
          </p:cNvPr>
          <p:cNvSpPr/>
          <p:nvPr userDrawn="1"/>
        </p:nvSpPr>
        <p:spPr>
          <a:xfrm rot="10800000">
            <a:off x="2887462" y="-20792"/>
            <a:ext cx="9313682" cy="135039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3DA46B-EEEF-2042-8364-F3A49F9A5B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80" y="5312713"/>
            <a:ext cx="5242380" cy="10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8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2115CB88-CE09-3044-B61F-C4BDC0FA0C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35396" y="1302826"/>
            <a:ext cx="9144000" cy="1350391"/>
          </a:xfrm>
        </p:spPr>
        <p:txBody>
          <a:bodyPr>
            <a:normAutofit/>
          </a:bodyPr>
          <a:lstStyle>
            <a:lvl1pPr marL="0" indent="0">
              <a:buFontTx/>
              <a:buNone/>
              <a:defRPr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algn="l"/>
            <a:r>
              <a:rPr lang="en-US" sz="48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This can be used as an “inside front cover” slide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3754D87-4511-384D-A806-1D6F79610C89}"/>
              </a:ext>
            </a:extLst>
          </p:cNvPr>
          <p:cNvSpPr/>
          <p:nvPr userDrawn="1"/>
        </p:nvSpPr>
        <p:spPr>
          <a:xfrm>
            <a:off x="-18854" y="5531268"/>
            <a:ext cx="9313682" cy="135039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03D125E4-C70F-9648-9ABC-DED5F67CDBDF}"/>
              </a:ext>
            </a:extLst>
          </p:cNvPr>
          <p:cNvSpPr/>
          <p:nvPr userDrawn="1"/>
        </p:nvSpPr>
        <p:spPr>
          <a:xfrm rot="10800000">
            <a:off x="2887462" y="-20792"/>
            <a:ext cx="9313682" cy="135039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3DA46B-EEEF-2042-8364-F3A49F9A5B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80" y="5312713"/>
            <a:ext cx="5242380" cy="105139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E0FBA-0EFF-FB4A-9DA8-F8A7D16A04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6213" y="2924175"/>
            <a:ext cx="9207500" cy="1978025"/>
          </a:xfrm>
        </p:spPr>
        <p:txBody>
          <a:bodyPr/>
          <a:lstStyle>
            <a:lvl1pPr marL="0" indent="0">
              <a:buFontTx/>
              <a:buNone/>
              <a:defRPr sz="2400" baseline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Additional copy here</a:t>
            </a:r>
          </a:p>
        </p:txBody>
      </p:sp>
    </p:spTree>
    <p:extLst>
      <p:ext uri="{BB962C8B-B14F-4D97-AF65-F5344CB8AC3E}">
        <p14:creationId xmlns:p14="http://schemas.microsoft.com/office/powerpoint/2010/main" val="182734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89230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bullet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2969659"/>
          </a:xfrm>
        </p:spPr>
        <p:txBody>
          <a:bodyPr>
            <a:normAutofit/>
          </a:bodyPr>
          <a:lstStyle>
            <a:lvl1pPr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  <a:lvl2pPr marL="685800" indent="-228600">
              <a:buSzPct val="80000"/>
              <a:buFont typeface="STIXGeneral-Regular" pitchFamily="2" charset="2"/>
              <a:buChar char="⎯"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1"/>
            <a:r>
              <a:rPr lang="en-US" dirty="0"/>
              <a:t>Sub bullet point number 1</a:t>
            </a:r>
          </a:p>
          <a:p>
            <a:pPr lvl="1"/>
            <a:r>
              <a:rPr lang="en-US" dirty="0"/>
              <a:t>Sub bullet point number 2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82A45F6D-9E7B-A346-8C5B-10D7F792DD2F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2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slide with small bullets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8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  <a:lvl2pPr marL="685800" indent="-228600">
              <a:buFont typeface="STIXGeneral-Regular" pitchFamily="2" charset="2"/>
              <a:buChar char="⎯"/>
              <a:defRPr sz="28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This text may be hard to read at a distance</a:t>
            </a:r>
          </a:p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1"/>
            <a:r>
              <a:rPr lang="en-US" dirty="0"/>
              <a:t>Sub bullet point number 1</a:t>
            </a:r>
          </a:p>
          <a:p>
            <a:pPr lvl="1"/>
            <a:r>
              <a:rPr lang="en-US" dirty="0"/>
              <a:t>Sub bullet point number 2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370CB846-D647-0F43-ACA0-8403DBCB66EE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59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text and bullet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50392" y="3094801"/>
            <a:ext cx="10503408" cy="3082161"/>
          </a:xfrm>
        </p:spPr>
        <p:txBody>
          <a:bodyPr>
            <a:normAutofit/>
          </a:bodyPr>
          <a:lstStyle>
            <a:lvl1pPr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E0D80AC5-2E85-8F4E-BADB-9D7091579E88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E05FC7-FD31-F645-AA90-FB7D320710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0392" y="1546290"/>
            <a:ext cx="10515600" cy="1466850"/>
          </a:xfrm>
          <a:noFill/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copy that can be used on a slide above bullets as explanatory copy.</a:t>
            </a:r>
          </a:p>
        </p:txBody>
      </p:sp>
    </p:spTree>
    <p:extLst>
      <p:ext uri="{BB962C8B-B14F-4D97-AF65-F5344CB8AC3E}">
        <p14:creationId xmlns:p14="http://schemas.microsoft.com/office/powerpoint/2010/main" val="3813274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numbered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98171"/>
            <a:ext cx="10515600" cy="4478792"/>
          </a:xfrm>
        </p:spPr>
        <p:txBody>
          <a:bodyPr>
            <a:normAutofit/>
          </a:bodyPr>
          <a:lstStyle>
            <a:lvl1pPr marL="466344" indent="-461963">
              <a:lnSpc>
                <a:spcPct val="100000"/>
              </a:lnSpc>
              <a:buSzPct val="100000"/>
              <a:buFont typeface="+mj-lt"/>
              <a:buAutoNum type="arabicPeriod"/>
              <a:tabLst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numbered point with no indent</a:t>
            </a:r>
          </a:p>
          <a:p>
            <a:pPr lvl="0"/>
            <a:r>
              <a:rPr lang="en-US" dirty="0"/>
              <a:t>And this is a second numbered point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73FE0150-EA06-4F42-9842-AABBD1BDA846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8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F12D51-1C6E-4C4E-81A3-CBA3B0EDF8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text slide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3669DE-2DAF-074C-AB4A-44ED714172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85088"/>
            <a:ext cx="10515600" cy="45918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ac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vitae. Duis </a:t>
            </a:r>
            <a:r>
              <a:rPr lang="en-US" dirty="0" err="1"/>
              <a:t>eu</a:t>
            </a:r>
            <a:r>
              <a:rPr lang="en-US" dirty="0"/>
              <a:t> dolor </a:t>
            </a:r>
            <a:r>
              <a:rPr lang="en-US" dirty="0" err="1"/>
              <a:t>eu</a:t>
            </a:r>
            <a:r>
              <a:rPr lang="en-US" dirty="0"/>
              <a:t> dui </a:t>
            </a:r>
            <a:r>
              <a:rPr lang="en-US" dirty="0" err="1"/>
              <a:t>tempor</a:t>
            </a:r>
            <a:r>
              <a:rPr lang="en-US" dirty="0"/>
              <a:t> cursus. </a:t>
            </a:r>
            <a:r>
              <a:rPr lang="en-US" dirty="0" err="1"/>
              <a:t>Phasellus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. Maecenas et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, id </a:t>
            </a:r>
            <a:r>
              <a:rPr lang="en-US" dirty="0" err="1"/>
              <a:t>tincidunt</a:t>
            </a:r>
            <a:r>
              <a:rPr lang="en-US" dirty="0"/>
              <a:t> ligula.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diam, vestibulum ac cursus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dignissim</a:t>
            </a:r>
            <a:r>
              <a:rPr lang="en-US" dirty="0"/>
              <a:t> vel diam.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interdum</a:t>
            </a:r>
            <a:r>
              <a:rPr lang="en-US" dirty="0"/>
              <a:t> vestibulum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3A3CE9-A76B-3441-9878-F92B331EA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7C6A09-E4D9-C746-801D-666D86D655C3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FA53EE07-BCF4-514A-B3A4-048FBF44185C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00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F12D51-1C6E-4C4E-81A3-CBA3B0EDF8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a slide for a chart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3669DE-2DAF-074C-AB4A-44ED714172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85088"/>
            <a:ext cx="10515600" cy="45918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Chart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3A3CE9-A76B-3441-9878-F92B331EA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7C6A09-E4D9-C746-801D-666D86D655C3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FA53EE07-BCF4-514A-B3A4-048FBF44185C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9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7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698" r:id="rId3"/>
    <p:sldLayoutId id="2147483710" r:id="rId4"/>
    <p:sldLayoutId id="2147483709" r:id="rId5"/>
    <p:sldLayoutId id="2147483708" r:id="rId6"/>
    <p:sldLayoutId id="2147483699" r:id="rId7"/>
    <p:sldLayoutId id="214748371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27C27C1-161B-C688-1330-BDE2BC1C19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Regulatory Trends III</a:t>
            </a:r>
          </a:p>
          <a:p>
            <a:r>
              <a:rPr lang="en-US" sz="4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Licensure Requirements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27ED3-2F36-7BB2-05CA-F3C935570B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Alternatives to a Licensure Exam</a:t>
            </a:r>
          </a:p>
          <a:p>
            <a:endParaRPr lang="en-US" sz="32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r>
              <a:rPr lang="en-US" sz="32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CLEAR Webinar/Oregon Board of Bar Examiners</a:t>
            </a:r>
          </a:p>
          <a:p>
            <a:r>
              <a:rPr lang="en-US" sz="3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2022 Annual Delegate Meeting</a:t>
            </a:r>
          </a:p>
          <a:p>
            <a:endParaRPr lang="en-US" sz="32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93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0547C-1FB1-14B4-1518-66903569B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Are there other ways than a multiple-choice exam to show competence which protect the public?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CC693-832B-01A4-BDA2-8F4E7B462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4638"/>
            <a:ext cx="10515600" cy="3326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Goals: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Enhance consumer protection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Increase work force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Increase equity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Board oversight not training institutes, but perhaps in collaboration with them </a:t>
            </a:r>
          </a:p>
        </p:txBody>
      </p:sp>
    </p:spTree>
    <p:extLst>
      <p:ext uri="{BB962C8B-B14F-4D97-AF65-F5344CB8AC3E}">
        <p14:creationId xmlns:p14="http://schemas.microsoft.com/office/powerpoint/2010/main" val="2236981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73FF0-5253-CC06-524C-DA259A64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Possible Alternative Pathways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42625-28D8-98CD-A2D9-32F5AD6A7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Degree Diploma</a:t>
            </a:r>
          </a:p>
          <a:p>
            <a:r>
              <a:rPr lang="en-US" sz="3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Experiential</a:t>
            </a:r>
          </a:p>
          <a:p>
            <a:r>
              <a:rPr lang="en-US" sz="3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Supervised Practice</a:t>
            </a:r>
          </a:p>
          <a:p>
            <a:r>
              <a:rPr lang="en-US" sz="3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Performance Task Assessments</a:t>
            </a:r>
          </a:p>
          <a:p>
            <a:pPr marL="457200" lvl="1" indent="0">
              <a:buNone/>
            </a:pPr>
            <a:endParaRPr lang="en-US" sz="36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215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37E21-7FDA-A84C-DCE7-B5B664E07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Degree Diploma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C2D51-30B5-1462-8552-B350F09E8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Accept the completed degree from accredited university program as meeting the requirement for an examination.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Post-graduation supervision experience hours 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Michigan example  </a:t>
            </a:r>
          </a:p>
          <a:p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92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35AE0-37F0-E6E4-1922-CBA4E7902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489231"/>
            <a:ext cx="10515600" cy="775366"/>
          </a:xfrm>
        </p:spPr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Experiential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05593-A766-4030-FF34-326102EFA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043" y="1420238"/>
            <a:ext cx="10672864" cy="4630365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Curriculum developed between Board and State MFT programs for second year graduate students focused on simulated experiences of clinical practice and practice-based courses like ethics, professionalism, state behavioral health regulations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Portfolio guided by Board of work produced throughout the second year of training.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feedback from the board allowing for course correction if applicant not meeting standards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simulated real world work examples </a:t>
            </a:r>
          </a:p>
        </p:txBody>
      </p:sp>
    </p:spTree>
    <p:extLst>
      <p:ext uri="{BB962C8B-B14F-4D97-AF65-F5344CB8AC3E}">
        <p14:creationId xmlns:p14="http://schemas.microsoft.com/office/powerpoint/2010/main" val="2789100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99A31-D739-5D31-FD2C-C4002D3FB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Supervised Practice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58904-F057-E40E-C716-924B242EE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3506"/>
            <a:ext cx="10515600" cy="44358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Post-graduation (paid) apprenticeship for 1000-1500 hours of work done under qualified supervising LMFT</a:t>
            </a:r>
          </a:p>
          <a:p>
            <a:pPr lvl="1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Qualified supervisor defined by regulation, given training and clear guidelines for supervision</a:t>
            </a:r>
          </a:p>
          <a:p>
            <a:pPr marL="0" indent="0">
              <a:buNone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   - What constitutes clinical work explicitly defined so    	there is substantive clinical work, clinical 	education, practice management training</a:t>
            </a:r>
          </a:p>
          <a:p>
            <a:pPr marL="0" indent="0">
              <a:buNone/>
            </a:pP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Board review and feedback of a Portfolio of work throughout the apprenticeship</a:t>
            </a:r>
          </a:p>
          <a:p>
            <a:pPr marL="457200" lvl="1" indent="0">
              <a:buNone/>
            </a:pP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457200" lvl="1" indent="0">
              <a:buNone/>
            </a:pP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210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0FC7C-0968-EE46-3F51-50114F6BD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Performance Task Assessments Pathway</a:t>
            </a:r>
            <a:br>
              <a:rPr lang="en-US" sz="48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57B8F-66A9-8493-C448-FC4DA5E91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962"/>
            <a:ext cx="10515600" cy="4357991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Measures critical thinking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Scenario, based on one domain or task identified in the role delineation study, with sources of information 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One hour to read and write statement of what candidate would recommend for the case based on the material supplied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Scoring by two humans first then AI can learn 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30 -100 item multiple choice items to measure information literacy</a:t>
            </a:r>
          </a:p>
        </p:txBody>
      </p:sp>
    </p:spTree>
    <p:extLst>
      <p:ext uri="{BB962C8B-B14F-4D97-AF65-F5344CB8AC3E}">
        <p14:creationId xmlns:p14="http://schemas.microsoft.com/office/powerpoint/2010/main" val="165410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CED60-CEF3-0056-0E17-98423BA86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MFT National Examination Pathway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D37A0-5463-C906-BD83-8278C01F4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MFT exam remains pathway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Work continues evaluating and developing different item types</a:t>
            </a:r>
          </a:p>
          <a:p>
            <a:pPr marL="0" indent="0">
              <a:buNone/>
            </a:pP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955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E8A57-52BA-9ADB-2329-8DA34282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6A243-A67B-616A-AC3D-24CFC52F5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Thoughts about these emerging assessment pathways 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Pros and Cons </a:t>
            </a:r>
          </a:p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Ideas from your Board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49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MFTRB">
      <a:dk1>
        <a:srgbClr val="2F3080"/>
      </a:dk1>
      <a:lt1>
        <a:srgbClr val="FFFFFF"/>
      </a:lt1>
      <a:dk2>
        <a:srgbClr val="128644"/>
      </a:dk2>
      <a:lt2>
        <a:srgbClr val="E7E6E6"/>
      </a:lt2>
      <a:accent1>
        <a:srgbClr val="2F3080"/>
      </a:accent1>
      <a:accent2>
        <a:srgbClr val="128644"/>
      </a:accent2>
      <a:accent3>
        <a:srgbClr val="E2CFB9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325</Words>
  <Application>Microsoft Macintosh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Helvetica Neue Medium</vt:lpstr>
      <vt:lpstr>STIXGeneral-Regular</vt:lpstr>
      <vt:lpstr>Office Theme</vt:lpstr>
      <vt:lpstr>PowerPoint Presentation</vt:lpstr>
      <vt:lpstr>Are there other ways than a multiple-choice exam to show competence which protect the public?</vt:lpstr>
      <vt:lpstr>Possible Alternative Pathways</vt:lpstr>
      <vt:lpstr>Degree Diploma Pathway</vt:lpstr>
      <vt:lpstr>Experiential Pathway</vt:lpstr>
      <vt:lpstr>Supervised Practice Pathway</vt:lpstr>
      <vt:lpstr>Performance Task Assessments Pathway </vt:lpstr>
      <vt:lpstr>MFT National Examination Pathway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Cathey</dc:creator>
  <cp:lastModifiedBy>Lois Paff Bergen</cp:lastModifiedBy>
  <cp:revision>25</cp:revision>
  <dcterms:created xsi:type="dcterms:W3CDTF">2019-08-20T20:23:13Z</dcterms:created>
  <dcterms:modified xsi:type="dcterms:W3CDTF">2022-09-13T03:32:15Z</dcterms:modified>
</cp:coreProperties>
</file>