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 id="2147483670"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7023100" cy="9309100"/>
  <p:embeddedFontLst>
    <p:embeddedFont>
      <p:font typeface="Arial Black" panose="020B0A04020102020204" pitchFamily="34" charset="0"/>
      <p:regular r:id="rId31"/>
      <p:bold r:id="rId32"/>
    </p:embeddedFont>
    <p:embeddedFont>
      <p:font typeface="Roboto Slab"/>
      <p:regular r:id="rId33"/>
      <p:bold r:id="rId34"/>
    </p:embeddedFont>
    <p:embeddedFont>
      <p:font typeface="Roboto Slab Medium"/>
      <p:regular r:id="rId35"/>
      <p:bold r:id="rId36"/>
    </p:embeddedFont>
    <p:embeddedFont>
      <p:font typeface="Trebuchet MS" panose="020B060302020202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9.fntdata"/><Relationship Id="rId21" Type="http://schemas.openxmlformats.org/officeDocument/2006/relationships/slide" Target="slides/slide19.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0" y="4421823"/>
            <a:ext cx="5618480" cy="4189095"/>
          </a:xfrm>
          <a:prstGeom prst="rect">
            <a:avLst/>
          </a:prstGeom>
          <a:noFill/>
          <a:ln>
            <a:noFill/>
          </a:ln>
        </p:spPr>
        <p:txBody>
          <a:bodyPr spcFirstLastPara="1" wrap="square" lIns="93300" tIns="93300" rIns="93300" bIns="93300"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 name="Google Shape;122;p1:notes"/>
          <p:cNvSpPr txBox="1">
            <a:spLocks noGrp="1"/>
          </p:cNvSpPr>
          <p:nvPr>
            <p:ph type="body" idx="1"/>
          </p:nvPr>
        </p:nvSpPr>
        <p:spPr>
          <a:xfrm>
            <a:off x="702310" y="4421823"/>
            <a:ext cx="5618480" cy="4189095"/>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264b68b154_0_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g1264b68b154_0_1: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264b68b154_0_13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g1264b68b154_0_134: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sz="1600"/>
              <a:t>Include here: brief overview of Board vs. Director Model programs</a:t>
            </a:r>
            <a:endParaRPr sz="16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50ae6a8e4e_0_68:notes"/>
          <p:cNvSpPr txBox="1">
            <a:spLocks noGrp="1"/>
          </p:cNvSpPr>
          <p:nvPr>
            <p:ph type="body" idx="1"/>
          </p:nvPr>
        </p:nvSpPr>
        <p:spPr>
          <a:xfrm>
            <a:off x="936414" y="4421823"/>
            <a:ext cx="5150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Clr>
                <a:schemeClr val="dk1"/>
              </a:buClr>
              <a:buSzPts val="1100"/>
              <a:buFont typeface="Arial"/>
              <a:buNone/>
            </a:pPr>
            <a:r>
              <a:rPr lang="en"/>
              <a:t>- Colorado has traditionally been seen as a “light touch” regulatory environment</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endParaRPr/>
          </a:p>
        </p:txBody>
      </p:sp>
      <p:sp>
        <p:nvSpPr>
          <p:cNvPr id="181" name="Google Shape;181;g150ae6a8e4e_0_68: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50ae6a8e4e_0_88: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1" name="Google Shape;201;g150ae6a8e4e_0_88: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a:t>Prior to 2020, each profession was governed by its own endorsement statute, and each program area was authorized to define, through rule, “substantial equivalency”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50ae6a8e4e_0_10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g150ae6a8e4e_0_102: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50ae6a8e4e_0_11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5" name="Google Shape;225;g150ae6a8e4e_0_114: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50ae6a8e4e_0_138: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g150ae6a8e4e_0_138: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endParaRPr sz="1800"/>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50ae6a8e4e_0_15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g150ae6a8e4e_0_154: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endParaRPr sz="1800"/>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150ae6a8e4e_0_18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g150ae6a8e4e_0_182: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spcBef>
                <a:spcPts val="800"/>
              </a:spcBef>
              <a:spcAft>
                <a:spcPts val="0"/>
              </a:spcAft>
              <a:buNone/>
            </a:pPr>
            <a:r>
              <a:rPr lang="en" sz="2000">
                <a:solidFill>
                  <a:schemeClr val="dk1"/>
                </a:solidFill>
                <a:latin typeface="Roboto Slab"/>
                <a:ea typeface="Roboto Slab"/>
                <a:cs typeface="Roboto Slab"/>
                <a:sym typeface="Roboto Slab"/>
              </a:rPr>
              <a:t>Circumstances for denial:</a:t>
            </a:r>
            <a:endParaRPr sz="2000">
              <a:solidFill>
                <a:schemeClr val="dk1"/>
              </a:solidFill>
              <a:latin typeface="Roboto Slab"/>
              <a:ea typeface="Roboto Slab"/>
              <a:cs typeface="Roboto Slab"/>
              <a:sym typeface="Roboto Slab"/>
            </a:endParaRPr>
          </a:p>
          <a:p>
            <a:pPr marL="285750" lvl="0" indent="-273050" algn="l" rtl="0">
              <a:spcBef>
                <a:spcPts val="800"/>
              </a:spcBef>
              <a:spcAft>
                <a:spcPts val="0"/>
              </a:spcAft>
              <a:buClr>
                <a:schemeClr val="dk1"/>
              </a:buClr>
              <a:buSzPts val="2000"/>
              <a:buFont typeface="Roboto Slab"/>
              <a:buChar char="●"/>
            </a:pPr>
            <a:r>
              <a:rPr lang="en" sz="2000">
                <a:solidFill>
                  <a:schemeClr val="dk1"/>
                </a:solidFill>
                <a:latin typeface="Roboto Slab"/>
                <a:ea typeface="Roboto Slab"/>
                <a:cs typeface="Roboto Slab"/>
                <a:sym typeface="Roboto Slab"/>
              </a:rPr>
              <a:t>If approving the endorsement would violate an existing compact or reciprocity agreement, or</a:t>
            </a:r>
            <a:endParaRPr sz="2000">
              <a:solidFill>
                <a:schemeClr val="dk1"/>
              </a:solidFill>
              <a:latin typeface="Roboto Slab"/>
              <a:ea typeface="Roboto Slab"/>
              <a:cs typeface="Roboto Slab"/>
              <a:sym typeface="Roboto Slab"/>
            </a:endParaRPr>
          </a:p>
          <a:p>
            <a:pPr marL="285750" lvl="0" indent="-273050" algn="l" rtl="0">
              <a:spcBef>
                <a:spcPts val="800"/>
              </a:spcBef>
              <a:spcAft>
                <a:spcPts val="0"/>
              </a:spcAft>
              <a:buClr>
                <a:schemeClr val="dk1"/>
              </a:buClr>
              <a:buSzPts val="2000"/>
              <a:buFont typeface="Roboto Slab"/>
              <a:buChar char="●"/>
            </a:pPr>
            <a:r>
              <a:rPr lang="en" sz="2000">
                <a:solidFill>
                  <a:schemeClr val="dk1"/>
                </a:solidFill>
                <a:latin typeface="Roboto Slab"/>
                <a:ea typeface="Roboto Slab"/>
                <a:cs typeface="Roboto Slab"/>
                <a:sym typeface="Roboto Slab"/>
              </a:rPr>
              <a:t>If regulator demonstrates that the applicant lacks substantially equivalent experience or credentials, or has committed an act that would be grounds for disciplinary action under the applicable practice act</a:t>
            </a:r>
            <a:endParaRPr sz="1800"/>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50ae6a8e4e_0_19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3" name="Google Shape;273;g150ae6a8e4e_0_194: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15000"/>
              </a:lnSpc>
              <a:spcBef>
                <a:spcPts val="0"/>
              </a:spcBef>
              <a:spcAft>
                <a:spcPts val="0"/>
              </a:spcAft>
              <a:buNone/>
            </a:pPr>
            <a:r>
              <a:rPr lang="en" sz="1800"/>
              <a:t>- Scope of practice rather than education/experience/credentials</a:t>
            </a:r>
            <a:endParaRPr sz="1800"/>
          </a:p>
          <a:p>
            <a:pPr marL="0" lvl="0" indent="0" algn="l" rtl="0">
              <a:lnSpc>
                <a:spcPct val="115000"/>
              </a:lnSpc>
              <a:spcBef>
                <a:spcPts val="0"/>
              </a:spcBef>
              <a:spcAft>
                <a:spcPts val="0"/>
              </a:spcAft>
              <a:buNone/>
            </a:pPr>
            <a:r>
              <a:rPr lang="en" sz="1800"/>
              <a:t>- 116 is currently being implemented by the programs within DPO</a:t>
            </a:r>
            <a:endParaRPr sz="1800"/>
          </a:p>
          <a:p>
            <a:pPr marL="0" lvl="0" indent="0" algn="l" rtl="0">
              <a:lnSpc>
                <a:spcPct val="115000"/>
              </a:lnSpc>
              <a:spcBef>
                <a:spcPts val="0"/>
              </a:spcBef>
              <a:spcAft>
                <a:spcPts val="0"/>
              </a:spcAft>
              <a:buNone/>
            </a:pPr>
            <a:r>
              <a:rPr lang="en" sz="1800" b="1"/>
              <a:t>- Bottom line on Portability Program:</a:t>
            </a:r>
            <a:endParaRPr sz="1800" b="1"/>
          </a:p>
          <a:p>
            <a:pPr marL="457200" lvl="0" indent="-342900" algn="l" rtl="0">
              <a:lnSpc>
                <a:spcPct val="115000"/>
              </a:lnSpc>
              <a:spcBef>
                <a:spcPts val="0"/>
              </a:spcBef>
              <a:spcAft>
                <a:spcPts val="0"/>
              </a:spcAft>
              <a:buSzPts val="1800"/>
              <a:buChar char="●"/>
            </a:pPr>
            <a:r>
              <a:rPr lang="en" sz="1800"/>
              <a:t>Clarified and streamlined the laws dealing with credential portability - increase regulatory efficiency and effectiveness by making the relevant statutes easier to understand for those seeking licensure while also allowing for tailoring of the individual programs to fit the needs of diverse and varied regulated professions</a:t>
            </a:r>
            <a:endParaRPr sz="1800"/>
          </a:p>
          <a:p>
            <a:pPr marL="457200" lvl="0" indent="-342900" algn="l" rtl="0">
              <a:lnSpc>
                <a:spcPct val="115000"/>
              </a:lnSpc>
              <a:spcBef>
                <a:spcPts val="0"/>
              </a:spcBef>
              <a:spcAft>
                <a:spcPts val="0"/>
              </a:spcAft>
              <a:buSzPts val="1800"/>
              <a:buChar char="●"/>
            </a:pPr>
            <a:r>
              <a:rPr lang="en" sz="1800"/>
              <a:t>Created a (virtually) automatic pathway to licensure for applicants who meet the portability program requirements</a:t>
            </a:r>
            <a:endParaRPr sz="1800"/>
          </a:p>
          <a:p>
            <a:pPr marL="0" lvl="0" indent="0" algn="l" rtl="0">
              <a:lnSpc>
                <a:spcPct val="115000"/>
              </a:lnSpc>
              <a:spcBef>
                <a:spcPts val="0"/>
              </a:spcBef>
              <a:spcAft>
                <a:spcPts val="0"/>
              </a:spcAft>
              <a:buClr>
                <a:schemeClr val="dk1"/>
              </a:buClr>
              <a:buSzPts val="1100"/>
              <a:buFont typeface="Arial"/>
              <a:buNone/>
            </a:pPr>
            <a:endParaRPr sz="1800"/>
          </a:p>
          <a:p>
            <a:pPr marL="0" lvl="0" indent="0" algn="l" rtl="0">
              <a:lnSpc>
                <a:spcPct val="115000"/>
              </a:lnSpc>
              <a:spcBef>
                <a:spcPts val="0"/>
              </a:spcBef>
              <a:spcAft>
                <a:spcPts val="0"/>
              </a:spcAft>
              <a:buNone/>
            </a:pPr>
            <a:endParaRPr sz="18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50ae6a8e4e_0_207:notes"/>
          <p:cNvSpPr txBox="1">
            <a:spLocks noGrp="1"/>
          </p:cNvSpPr>
          <p:nvPr>
            <p:ph type="body" idx="1"/>
          </p:nvPr>
        </p:nvSpPr>
        <p:spPr>
          <a:xfrm>
            <a:off x="936414" y="4421823"/>
            <a:ext cx="5150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sz="1700"/>
              <a:t>Examples of unnecessary requirements for endorsement: active practice in the profession for X of the last Y years</a:t>
            </a:r>
            <a:endParaRPr sz="1700"/>
          </a:p>
        </p:txBody>
      </p:sp>
      <p:sp>
        <p:nvSpPr>
          <p:cNvPr id="285" name="Google Shape;285;g150ae6a8e4e_0_207: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50ae6a8e4e_0_224:notes"/>
          <p:cNvSpPr txBox="1">
            <a:spLocks noGrp="1"/>
          </p:cNvSpPr>
          <p:nvPr>
            <p:ph type="body" idx="1"/>
          </p:nvPr>
        </p:nvSpPr>
        <p:spPr>
          <a:xfrm>
            <a:off x="936414" y="4421823"/>
            <a:ext cx="5150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sz="1800"/>
              <a:t>And during a pandemic, no less!!</a:t>
            </a:r>
            <a:endParaRPr sz="1800"/>
          </a:p>
        </p:txBody>
      </p:sp>
      <p:sp>
        <p:nvSpPr>
          <p:cNvPr id="301" name="Google Shape;301;g150ae6a8e4e_0_22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50ae6a8e4e_0_242:notes"/>
          <p:cNvSpPr txBox="1">
            <a:spLocks noGrp="1"/>
          </p:cNvSpPr>
          <p:nvPr>
            <p:ph type="body" idx="1"/>
          </p:nvPr>
        </p:nvSpPr>
        <p:spPr>
          <a:xfrm>
            <a:off x="936414" y="4421823"/>
            <a:ext cx="5150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endParaRPr/>
          </a:p>
        </p:txBody>
      </p:sp>
      <p:sp>
        <p:nvSpPr>
          <p:cNvPr id="314" name="Google Shape;314;g150ae6a8e4e_0_24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50ae6a8e4e_0_260:notes"/>
          <p:cNvSpPr txBox="1">
            <a:spLocks noGrp="1"/>
          </p:cNvSpPr>
          <p:nvPr>
            <p:ph type="body" idx="1"/>
          </p:nvPr>
        </p:nvSpPr>
        <p:spPr>
          <a:xfrm>
            <a:off x="936414" y="4421823"/>
            <a:ext cx="5150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sz="1800"/>
              <a:t>Examples of problems: difficulty in verifying an out-of-state license; difficulty obtaining malpractice insurance</a:t>
            </a:r>
            <a:endParaRPr sz="1800"/>
          </a:p>
        </p:txBody>
      </p:sp>
      <p:sp>
        <p:nvSpPr>
          <p:cNvPr id="326" name="Google Shape;326;g150ae6a8e4e_0_260: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50ae6a8e4e_0_272:notes"/>
          <p:cNvSpPr txBox="1">
            <a:spLocks noGrp="1"/>
          </p:cNvSpPr>
          <p:nvPr>
            <p:ph type="body" idx="1"/>
          </p:nvPr>
        </p:nvSpPr>
        <p:spPr>
          <a:xfrm>
            <a:off x="936414" y="4421823"/>
            <a:ext cx="5150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sz="1800"/>
              <a:t>Military Spouse = legal spouse of an active-duty military member who is stationed in Colorado on official military orders</a:t>
            </a:r>
            <a:endParaRPr sz="1800"/>
          </a:p>
        </p:txBody>
      </p:sp>
      <p:sp>
        <p:nvSpPr>
          <p:cNvPr id="338" name="Google Shape;338;g150ae6a8e4e_0_27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150ae6a8e4e_0_295: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0" name="Google Shape;350;g150ae6a8e4e_0_295: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sz="1800"/>
              <a:t>Not widely used in Colorado: only electricians have one, and the midwives practice act actually explicitly forbids the use of reciprocity agreements</a:t>
            </a:r>
            <a:endParaRPr sz="18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150ae6a8e4e_0_31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g150ae6a8e4e_0_311: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Clr>
                <a:schemeClr val="dk1"/>
              </a:buClr>
              <a:buSzPts val="1100"/>
              <a:buFont typeface="Arial"/>
              <a:buNone/>
            </a:pPr>
            <a:r>
              <a:rPr lang="en" sz="1800"/>
              <a:t>Alaska, Arkansas, Idaho, Iowa, Massachusetts, Minnesota, Montana, Nebraska, New Hampshire, New Mexico, North Dakota, Oklahoma, South Dakota, Utah, Wyoming</a:t>
            </a:r>
            <a:endParaRPr sz="1800"/>
          </a:p>
          <a:p>
            <a:pPr marL="0" lvl="0" indent="0" algn="l" rtl="0">
              <a:lnSpc>
                <a:spcPct val="100000"/>
              </a:lnSpc>
              <a:spcBef>
                <a:spcPts val="0"/>
              </a:spcBef>
              <a:spcAft>
                <a:spcPts val="0"/>
              </a:spcAft>
              <a:buClr>
                <a:schemeClr val="dk1"/>
              </a:buClr>
              <a:buSzPts val="1100"/>
              <a:buFont typeface="Arial"/>
              <a:buNone/>
            </a:pPr>
            <a:endParaRPr sz="1800"/>
          </a:p>
          <a:p>
            <a:pPr marL="0" lvl="0" indent="0" algn="l" rtl="0">
              <a:lnSpc>
                <a:spcPct val="100000"/>
              </a:lnSpc>
              <a:spcBef>
                <a:spcPts val="0"/>
              </a:spcBef>
              <a:spcAft>
                <a:spcPts val="0"/>
              </a:spcAft>
              <a:buSzPts val="1100"/>
              <a:buNone/>
            </a:pPr>
            <a:r>
              <a:rPr lang="en" sz="1800"/>
              <a:t>NERA Requirements: Applicable only to journeyman electrical licenses: (1) hold a journeyman certificate or master electrician certificate that is current, active, and in good standing allowing the holder to work as a journeyman electrician in the licensing state; (2) gained their license via a state-administered examination; and (3) have held the license for a least 1 year</a:t>
            </a:r>
            <a:endParaRPr sz="1800"/>
          </a:p>
          <a:p>
            <a:pPr marL="0" lvl="0" indent="0" algn="l" rtl="0">
              <a:lnSpc>
                <a:spcPct val="100000"/>
              </a:lnSpc>
              <a:spcBef>
                <a:spcPts val="0"/>
              </a:spcBef>
              <a:spcAft>
                <a:spcPts val="0"/>
              </a:spcAft>
              <a:buSzPts val="1100"/>
              <a:buNone/>
            </a:pPr>
            <a:endParaRPr sz="1800"/>
          </a:p>
          <a:p>
            <a:pPr marL="0" lvl="0" indent="0" algn="l" rtl="0">
              <a:lnSpc>
                <a:spcPct val="100000"/>
              </a:lnSpc>
              <a:spcBef>
                <a:spcPts val="0"/>
              </a:spcBef>
              <a:spcAft>
                <a:spcPts val="0"/>
              </a:spcAft>
              <a:buClr>
                <a:schemeClr val="dk1"/>
              </a:buClr>
              <a:buSzPts val="1100"/>
              <a:buFont typeface="Arial"/>
              <a:buNone/>
            </a:pPr>
            <a:r>
              <a:rPr lang="en" sz="1800"/>
              <a:t>Reciprocity Agreements are essentially a compact with less structure/less centralization - in the case of NERA, for example, it really just sets the parameters for two states to enter an agreement directly between each other, rather than joining a compact - no compact commission, for example</a:t>
            </a:r>
            <a:endParaRPr sz="1800"/>
          </a:p>
          <a:p>
            <a:pPr marL="0" lvl="0" indent="0" algn="l" rtl="0">
              <a:lnSpc>
                <a:spcPct val="100000"/>
              </a:lnSpc>
              <a:spcBef>
                <a:spcPts val="0"/>
              </a:spcBef>
              <a:spcAft>
                <a:spcPts val="0"/>
              </a:spcAft>
              <a:buClr>
                <a:schemeClr val="dk1"/>
              </a:buClr>
              <a:buSzPts val="1100"/>
              <a:buFont typeface="Arial"/>
              <a:buNone/>
            </a:pPr>
            <a:endParaRPr sz="1800"/>
          </a:p>
          <a:p>
            <a:pPr marL="0" lvl="0" indent="0" algn="l" rtl="0">
              <a:lnSpc>
                <a:spcPct val="100000"/>
              </a:lnSpc>
              <a:spcBef>
                <a:spcPts val="0"/>
              </a:spcBef>
              <a:spcAft>
                <a:spcPts val="0"/>
              </a:spcAft>
              <a:buSzPts val="1100"/>
              <a:buNone/>
            </a:pPr>
            <a:endParaRPr sz="18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50ae6a8e4e_0_34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7" name="Google Shape;377;g150ae6a8e4e_0_342: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sz="1800"/>
              <a:t>Though similar to reciprocity agreements, compacts are different in key way - first and foremost, they are multilateral rather than bilateral</a:t>
            </a:r>
            <a:endParaRPr sz="18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150ae6a8e4e_0_355: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1" name="Google Shape;391;g150ae6a8e4e_0_355: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Clr>
                <a:schemeClr val="dk1"/>
              </a:buClr>
              <a:buSzPts val="1100"/>
              <a:buFont typeface="Arial"/>
              <a:buNone/>
            </a:pPr>
            <a:r>
              <a:rPr lang="en" sz="1800"/>
              <a:t>the compacts specifically give the commissions rulemaking authority, the outcome of which is likewise binding on the member states - important to be involved in the rulemaking process!</a:t>
            </a:r>
            <a:endParaRPr sz="1800"/>
          </a:p>
          <a:p>
            <a:pPr marL="0" lvl="0" indent="0" algn="l" rtl="0">
              <a:lnSpc>
                <a:spcPct val="100000"/>
              </a:lnSpc>
              <a:spcBef>
                <a:spcPts val="0"/>
              </a:spcBef>
              <a:spcAft>
                <a:spcPts val="0"/>
              </a:spcAft>
              <a:buClr>
                <a:schemeClr val="dk1"/>
              </a:buClr>
              <a:buSzPts val="1100"/>
              <a:buFont typeface="Arial"/>
              <a:buNone/>
            </a:pPr>
            <a:endParaRPr sz="1800"/>
          </a:p>
          <a:p>
            <a:pPr marL="0" lvl="0" indent="0" algn="l" rtl="0">
              <a:lnSpc>
                <a:spcPct val="100000"/>
              </a:lnSpc>
              <a:spcBef>
                <a:spcPts val="0"/>
              </a:spcBef>
              <a:spcAft>
                <a:spcPts val="0"/>
              </a:spcAft>
              <a:buSzPts val="1100"/>
              <a:buNone/>
            </a:pPr>
            <a:endParaRPr sz="18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50ae6a8e4e_0_370: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5" name="Google Shape;405;g150ae6a8e4e_0_370: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sz="1800"/>
              <a:t>Additional compacts currently under development include APRN and barbers/cosmetologists</a:t>
            </a:r>
            <a:endParaRPr sz="1800"/>
          </a:p>
          <a:p>
            <a:pPr marL="0" lvl="0" indent="0" algn="l" rtl="0">
              <a:lnSpc>
                <a:spcPct val="100000"/>
              </a:lnSpc>
              <a:spcBef>
                <a:spcPts val="0"/>
              </a:spcBef>
              <a:spcAft>
                <a:spcPts val="0"/>
              </a:spcAft>
              <a:buSzPts val="1100"/>
              <a:buNone/>
            </a:pPr>
            <a:endParaRPr sz="1800"/>
          </a:p>
          <a:p>
            <a:pPr marL="0" lvl="0" indent="0" algn="l" rtl="0">
              <a:lnSpc>
                <a:spcPct val="100000"/>
              </a:lnSpc>
              <a:spcBef>
                <a:spcPts val="0"/>
              </a:spcBef>
              <a:spcAft>
                <a:spcPts val="0"/>
              </a:spcAft>
              <a:buSzPts val="1100"/>
              <a:buNone/>
            </a:pPr>
            <a:endParaRPr sz="18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150ae6a8e4e_0_33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5" name="Google Shape;425;g150ae6a8e4e_0_331: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sz="1700"/>
              <a:t>some, like the Medical compact, essentially just set up an expedited endorsement process that allows applicants to skip most of the original licensure process (e.g. primary source verification and USMLE). Others are geared much more toward facilitating telehealth (e.g. the Psychology Interjurisdictional Compact allows for unfettered telepsychology for compact privilege holders, while continuing to limit the number of days a licensee can physically work in another compact state). Other compacts - eNLC, OT, ASLP - operate more along the lines of what someone might typically think, e.g. allows a licensee in one member state to practice their profession in another member state under a “privilege to practice” based on holding a single license in their “home state”</a:t>
            </a:r>
            <a:endParaRPr sz="1700"/>
          </a:p>
          <a:p>
            <a:pPr marL="0" lvl="0" indent="0" algn="l" rtl="0">
              <a:lnSpc>
                <a:spcPct val="100000"/>
              </a:lnSpc>
              <a:spcBef>
                <a:spcPts val="0"/>
              </a:spcBef>
              <a:spcAft>
                <a:spcPts val="0"/>
              </a:spcAft>
              <a:buSzPts val="1100"/>
              <a:buNone/>
            </a:pPr>
            <a:endParaRPr sz="1700"/>
          </a:p>
          <a:p>
            <a:pPr marL="0" lvl="0" indent="0" algn="l" rtl="0">
              <a:lnSpc>
                <a:spcPct val="100000"/>
              </a:lnSpc>
              <a:spcBef>
                <a:spcPts val="0"/>
              </a:spcBef>
              <a:spcAft>
                <a:spcPts val="0"/>
              </a:spcAft>
              <a:buSzPts val="1100"/>
              <a:buNone/>
            </a:pPr>
            <a:r>
              <a:rPr lang="en" sz="1700"/>
              <a:t>Advantages:</a:t>
            </a:r>
            <a:endParaRPr sz="1700"/>
          </a:p>
          <a:p>
            <a:pPr marL="457200" lvl="0" indent="-336550" algn="l" rtl="0">
              <a:lnSpc>
                <a:spcPct val="100000"/>
              </a:lnSpc>
              <a:spcBef>
                <a:spcPts val="0"/>
              </a:spcBef>
              <a:spcAft>
                <a:spcPts val="0"/>
              </a:spcAft>
              <a:buSzPts val="1700"/>
              <a:buChar char="●"/>
            </a:pPr>
            <a:r>
              <a:rPr lang="en" sz="1700"/>
              <a:t>Maintain sovereignty -- states free to join and leave as their legislatures see fit vs. federal law that is universally applicable regardless of whether an individual state may or may not agree with that law</a:t>
            </a:r>
            <a:endParaRPr sz="1700"/>
          </a:p>
          <a:p>
            <a:pPr marL="914400" lvl="1" indent="-336550" algn="l" rtl="0">
              <a:lnSpc>
                <a:spcPct val="100000"/>
              </a:lnSpc>
              <a:spcBef>
                <a:spcPts val="0"/>
              </a:spcBef>
              <a:spcAft>
                <a:spcPts val="0"/>
              </a:spcAft>
              <a:buSzPts val="1700"/>
              <a:buChar char="○"/>
            </a:pPr>
            <a:r>
              <a:rPr lang="en" sz="1700"/>
              <a:t>Allows the member states to determine the appropriate educational requirements, training requirements, etc.- rather than the federal government </a:t>
            </a:r>
            <a:endParaRPr sz="1700"/>
          </a:p>
          <a:p>
            <a:pPr marL="914400" lvl="1" indent="-336550" algn="l" rtl="0">
              <a:lnSpc>
                <a:spcPct val="100000"/>
              </a:lnSpc>
              <a:spcBef>
                <a:spcPts val="0"/>
              </a:spcBef>
              <a:spcAft>
                <a:spcPts val="0"/>
              </a:spcAft>
              <a:buSzPts val="1700"/>
              <a:buChar char="○"/>
            </a:pPr>
            <a:r>
              <a:rPr lang="en" sz="1700"/>
              <a:t>Could even have “competing” compacts in the same profession if the differences were big enough!</a:t>
            </a:r>
            <a:endParaRPr sz="1700"/>
          </a:p>
          <a:p>
            <a:pPr marL="457200" lvl="0" indent="-336550" algn="l" rtl="0">
              <a:lnSpc>
                <a:spcPct val="100000"/>
              </a:lnSpc>
              <a:spcBef>
                <a:spcPts val="0"/>
              </a:spcBef>
              <a:spcAft>
                <a:spcPts val="0"/>
              </a:spcAft>
              <a:buSzPts val="1700"/>
              <a:buChar char="●"/>
            </a:pPr>
            <a:r>
              <a:rPr lang="en" sz="1700"/>
              <a:t>Multilateral nature of compacts allows for greater flexibility in portability vs. endorsement or reciprocity agreements, especially as a particular compact becomes more widely adopted across the states</a:t>
            </a:r>
            <a:endParaRPr sz="1700"/>
          </a:p>
          <a:p>
            <a:pPr marL="457200" lvl="0" indent="-336550" algn="l" rtl="0">
              <a:lnSpc>
                <a:spcPct val="100000"/>
              </a:lnSpc>
              <a:spcBef>
                <a:spcPts val="0"/>
              </a:spcBef>
              <a:spcAft>
                <a:spcPts val="0"/>
              </a:spcAft>
              <a:buSzPts val="1700"/>
              <a:buChar char="●"/>
            </a:pPr>
            <a:r>
              <a:rPr lang="en" sz="1700"/>
              <a:t>Existence of a compact in a profession can help standardize educational requirements in those states as they begin to “teach to the compact”</a:t>
            </a:r>
            <a:endParaRPr sz="1700"/>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150ae6a8e4e_0_39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7" name="Google Shape;437;g150ae6a8e4e_0_392: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457200" lvl="0" indent="-336550" algn="l" rtl="0">
              <a:lnSpc>
                <a:spcPct val="100000"/>
              </a:lnSpc>
              <a:spcBef>
                <a:spcPts val="0"/>
              </a:spcBef>
              <a:spcAft>
                <a:spcPts val="0"/>
              </a:spcAft>
              <a:buSzPts val="1700"/>
              <a:buChar char="●"/>
            </a:pPr>
            <a:r>
              <a:rPr lang="en" sz="1700"/>
              <a:t>Major costs include creation/adoption of a centralized data system</a:t>
            </a:r>
            <a:endParaRPr sz="1700"/>
          </a:p>
          <a:p>
            <a:pPr marL="457200" lvl="0" indent="-336550" algn="l" rtl="0">
              <a:lnSpc>
                <a:spcPct val="100000"/>
              </a:lnSpc>
              <a:spcBef>
                <a:spcPts val="0"/>
              </a:spcBef>
              <a:spcAft>
                <a:spcPts val="0"/>
              </a:spcAft>
              <a:buSzPts val="1700"/>
              <a:buChar char="●"/>
            </a:pPr>
            <a:r>
              <a:rPr lang="en" sz="1700"/>
              <a:t>Misunderstandings include: what to report, to whom, and when? Can’t I just start working in another state?? Do I really have to learn the scope of practice in each state??</a:t>
            </a:r>
            <a:endParaRPr sz="1700"/>
          </a:p>
          <a:p>
            <a:pPr marL="0" lvl="0" indent="0" algn="l" rtl="0">
              <a:lnSpc>
                <a:spcPct val="100000"/>
              </a:lnSpc>
              <a:spcBef>
                <a:spcPts val="0"/>
              </a:spcBef>
              <a:spcAft>
                <a:spcPts val="0"/>
              </a:spcAft>
              <a:buNone/>
            </a:pPr>
            <a:endParaRPr sz="1700"/>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9:notes"/>
          <p:cNvSpPr txBox="1">
            <a:spLocks noGrp="1"/>
          </p:cNvSpPr>
          <p:nvPr>
            <p:ph type="body" idx="1"/>
          </p:nvPr>
        </p:nvSpPr>
        <p:spPr>
          <a:xfrm>
            <a:off x="936414" y="4421823"/>
            <a:ext cx="5150273" cy="4189095"/>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Clr>
                <a:schemeClr val="dk1"/>
              </a:buClr>
              <a:buSzPts val="1100"/>
              <a:buFont typeface="Arial"/>
              <a:buNone/>
            </a:pPr>
            <a:r>
              <a:rPr lang="en"/>
              <a:t>MH 20 day exemption = 12-245-217(2)(e)</a:t>
            </a:r>
            <a:endParaRPr/>
          </a:p>
          <a:p>
            <a:pPr marL="0" lvl="0" indent="0" algn="l" rtl="0">
              <a:lnSpc>
                <a:spcPct val="100000"/>
              </a:lnSpc>
              <a:spcBef>
                <a:spcPts val="0"/>
              </a:spcBef>
              <a:spcAft>
                <a:spcPts val="0"/>
              </a:spcAft>
              <a:buClr>
                <a:schemeClr val="dk1"/>
              </a:buClr>
              <a:buSzPts val="1100"/>
              <a:buFont typeface="Arial"/>
              <a:buNone/>
            </a:pPr>
            <a:r>
              <a:rPr lang="en"/>
              <a:t>Med temp allowance = 12-240-107(3)(b)</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endParaRPr/>
          </a:p>
        </p:txBody>
      </p:sp>
      <p:sp>
        <p:nvSpPr>
          <p:cNvPr id="449" name="Google Shape;449;p9: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150ae6a8e4e_0_406:notes"/>
          <p:cNvSpPr txBox="1">
            <a:spLocks noGrp="1"/>
          </p:cNvSpPr>
          <p:nvPr>
            <p:ph type="body" idx="1"/>
          </p:nvPr>
        </p:nvSpPr>
        <p:spPr>
          <a:xfrm>
            <a:off x="936414" y="4421823"/>
            <a:ext cx="5150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r>
              <a:rPr lang="en"/>
              <a:t>The Colorado Medical Practice Act - which governs physicians, physician assistants, and anesthesiologist assistants - has a similar exemption allowing for “occasional rendering of services” in Colorado if the physician meets certain requirements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n"/>
              <a:t>Med temp allowance = 12-240-107(3)(b)</a:t>
            </a:r>
            <a:endParaRPr/>
          </a:p>
          <a:p>
            <a:pPr marL="0" lvl="0" indent="0" algn="l" rtl="0">
              <a:lnSpc>
                <a:spcPct val="100000"/>
              </a:lnSpc>
              <a:spcBef>
                <a:spcPts val="0"/>
              </a:spcBef>
              <a:spcAft>
                <a:spcPts val="0"/>
              </a:spcAft>
              <a:buClr>
                <a:schemeClr val="dk1"/>
              </a:buClr>
              <a:buSzPts val="1100"/>
              <a:buFont typeface="Arial"/>
              <a:buNone/>
            </a:pPr>
            <a:r>
              <a:rPr lang="en"/>
              <a:t>(3) A person may engage in, and shall not be required to obtain a license or a physician</a:t>
            </a:r>
            <a:endParaRPr/>
          </a:p>
          <a:p>
            <a:pPr marL="0" lvl="0" indent="0" algn="l" rtl="0">
              <a:lnSpc>
                <a:spcPct val="100000"/>
              </a:lnSpc>
              <a:spcBef>
                <a:spcPts val="0"/>
              </a:spcBef>
              <a:spcAft>
                <a:spcPts val="0"/>
              </a:spcAft>
              <a:buClr>
                <a:schemeClr val="dk1"/>
              </a:buClr>
              <a:buSzPts val="1100"/>
              <a:buFont typeface="Arial"/>
              <a:buNone/>
            </a:pPr>
            <a:r>
              <a:rPr lang="en"/>
              <a:t>training license under this article 240 with respect to, any of the following acts:</a:t>
            </a:r>
            <a:endParaRPr/>
          </a:p>
          <a:p>
            <a:pPr marL="0" lvl="0" indent="0" algn="l" rtl="0">
              <a:lnSpc>
                <a:spcPct val="100000"/>
              </a:lnSpc>
              <a:spcBef>
                <a:spcPts val="0"/>
              </a:spcBef>
              <a:spcAft>
                <a:spcPts val="0"/>
              </a:spcAft>
              <a:buClr>
                <a:schemeClr val="dk1"/>
              </a:buClr>
              <a:buSzPts val="1100"/>
              <a:buFont typeface="Arial"/>
              <a:buNone/>
            </a:pPr>
            <a:r>
              <a:rPr lang="en"/>
              <a:t>(b) The occasional rendering of services in this state by a physician if the physician:</a:t>
            </a:r>
            <a:endParaRPr/>
          </a:p>
          <a:p>
            <a:pPr marL="0" lvl="0" indent="0" algn="l" rtl="0">
              <a:lnSpc>
                <a:spcPct val="100000"/>
              </a:lnSpc>
              <a:spcBef>
                <a:spcPts val="0"/>
              </a:spcBef>
              <a:spcAft>
                <a:spcPts val="0"/>
              </a:spcAft>
              <a:buClr>
                <a:schemeClr val="dk1"/>
              </a:buClr>
              <a:buSzPts val="1100"/>
              <a:buFont typeface="Arial"/>
              <a:buNone/>
            </a:pPr>
            <a:r>
              <a:rPr lang="en"/>
              <a:t>(I) Is licensed and lawfully practicing medicine in another state or territory of the United</a:t>
            </a:r>
            <a:endParaRPr/>
          </a:p>
          <a:p>
            <a:pPr marL="0" lvl="0" indent="0" algn="l" rtl="0">
              <a:lnSpc>
                <a:spcPct val="100000"/>
              </a:lnSpc>
              <a:spcBef>
                <a:spcPts val="0"/>
              </a:spcBef>
              <a:spcAft>
                <a:spcPts val="0"/>
              </a:spcAft>
              <a:buClr>
                <a:schemeClr val="dk1"/>
              </a:buClr>
              <a:buSzPts val="1100"/>
              <a:buFont typeface="Arial"/>
              <a:buNone/>
            </a:pPr>
            <a:r>
              <a:rPr lang="en"/>
              <a:t>States without restrictions or conditions on the physician's license;</a:t>
            </a:r>
            <a:endParaRPr/>
          </a:p>
          <a:p>
            <a:pPr marL="0" lvl="0" indent="0" algn="l" rtl="0">
              <a:lnSpc>
                <a:spcPct val="100000"/>
              </a:lnSpc>
              <a:spcBef>
                <a:spcPts val="0"/>
              </a:spcBef>
              <a:spcAft>
                <a:spcPts val="0"/>
              </a:spcAft>
              <a:buClr>
                <a:schemeClr val="dk1"/>
              </a:buClr>
              <a:buSzPts val="1100"/>
              <a:buFont typeface="Arial"/>
              <a:buNone/>
            </a:pPr>
            <a:r>
              <a:rPr lang="en"/>
              <a:t>(II) Does not have any established or regularly used medical staff membership or clinical</a:t>
            </a:r>
            <a:endParaRPr/>
          </a:p>
          <a:p>
            <a:pPr marL="0" lvl="0" indent="0" algn="l" rtl="0">
              <a:lnSpc>
                <a:spcPct val="100000"/>
              </a:lnSpc>
              <a:spcBef>
                <a:spcPts val="0"/>
              </a:spcBef>
              <a:spcAft>
                <a:spcPts val="0"/>
              </a:spcAft>
              <a:buClr>
                <a:schemeClr val="dk1"/>
              </a:buClr>
              <a:buSzPts val="1100"/>
              <a:buFont typeface="Arial"/>
              <a:buNone/>
            </a:pPr>
            <a:r>
              <a:rPr lang="en"/>
              <a:t>privileges in this state;</a:t>
            </a:r>
            <a:endParaRPr/>
          </a:p>
          <a:p>
            <a:pPr marL="0" lvl="0" indent="0" algn="l" rtl="0">
              <a:lnSpc>
                <a:spcPct val="100000"/>
              </a:lnSpc>
              <a:spcBef>
                <a:spcPts val="0"/>
              </a:spcBef>
              <a:spcAft>
                <a:spcPts val="0"/>
              </a:spcAft>
              <a:buClr>
                <a:schemeClr val="dk1"/>
              </a:buClr>
              <a:buSzPts val="1100"/>
              <a:buFont typeface="Arial"/>
              <a:buNone/>
            </a:pPr>
            <a:r>
              <a:rPr lang="en"/>
              <a:t>(III) Is not party to any contract, agreement, or understanding to provide services in this</a:t>
            </a:r>
            <a:endParaRPr/>
          </a:p>
          <a:p>
            <a:pPr marL="0" lvl="0" indent="0" algn="l" rtl="0">
              <a:lnSpc>
                <a:spcPct val="100000"/>
              </a:lnSpc>
              <a:spcBef>
                <a:spcPts val="0"/>
              </a:spcBef>
              <a:spcAft>
                <a:spcPts val="0"/>
              </a:spcAft>
              <a:buClr>
                <a:schemeClr val="dk1"/>
              </a:buClr>
              <a:buSzPts val="1100"/>
              <a:buFont typeface="Arial"/>
              <a:buNone/>
            </a:pPr>
            <a:r>
              <a:rPr lang="en"/>
              <a:t>state on a regular or routine basis;</a:t>
            </a:r>
            <a:endParaRPr/>
          </a:p>
          <a:p>
            <a:pPr marL="0" lvl="0" indent="0" algn="l" rtl="0">
              <a:lnSpc>
                <a:spcPct val="100000"/>
              </a:lnSpc>
              <a:spcBef>
                <a:spcPts val="0"/>
              </a:spcBef>
              <a:spcAft>
                <a:spcPts val="0"/>
              </a:spcAft>
              <a:buClr>
                <a:schemeClr val="dk1"/>
              </a:buClr>
              <a:buSzPts val="1100"/>
              <a:buFont typeface="Arial"/>
              <a:buNone/>
            </a:pPr>
            <a:r>
              <a:rPr lang="en"/>
              <a:t>(IV) Does not maintain an office or other place for the rendering of such services;</a:t>
            </a:r>
            <a:endParaRPr/>
          </a:p>
          <a:p>
            <a:pPr marL="0" lvl="0" indent="0" algn="l" rtl="0">
              <a:lnSpc>
                <a:spcPct val="100000"/>
              </a:lnSpc>
              <a:spcBef>
                <a:spcPts val="0"/>
              </a:spcBef>
              <a:spcAft>
                <a:spcPts val="0"/>
              </a:spcAft>
              <a:buClr>
                <a:schemeClr val="dk1"/>
              </a:buClr>
              <a:buSzPts val="1100"/>
              <a:buFont typeface="Arial"/>
              <a:buNone/>
            </a:pPr>
            <a:r>
              <a:rPr lang="en"/>
              <a:t>(V) Has medical liability insurance coverage in the amounts required pursuant to section</a:t>
            </a:r>
            <a:endParaRPr/>
          </a:p>
          <a:p>
            <a:pPr marL="0" lvl="0" indent="0" algn="l" rtl="0">
              <a:lnSpc>
                <a:spcPct val="100000"/>
              </a:lnSpc>
              <a:spcBef>
                <a:spcPts val="0"/>
              </a:spcBef>
              <a:spcAft>
                <a:spcPts val="0"/>
              </a:spcAft>
              <a:buClr>
                <a:schemeClr val="dk1"/>
              </a:buClr>
              <a:buSzPts val="1100"/>
              <a:buFont typeface="Arial"/>
              <a:buNone/>
            </a:pPr>
            <a:r>
              <a:rPr lang="en"/>
              <a:t>13-64-302 for the services rendered in this state; and</a:t>
            </a:r>
            <a:endParaRPr/>
          </a:p>
          <a:p>
            <a:pPr marL="0" lvl="0" indent="0" algn="l" rtl="0">
              <a:lnSpc>
                <a:spcPct val="100000"/>
              </a:lnSpc>
              <a:spcBef>
                <a:spcPts val="0"/>
              </a:spcBef>
              <a:spcAft>
                <a:spcPts val="0"/>
              </a:spcAft>
              <a:buClr>
                <a:schemeClr val="dk1"/>
              </a:buClr>
              <a:buSzPts val="1100"/>
              <a:buFont typeface="Arial"/>
              <a:buNone/>
            </a:pPr>
            <a:r>
              <a:rPr lang="en"/>
              <a:t>(VI) Limits the services provided in this state to an occasional case or consultation;</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endParaRPr/>
          </a:p>
        </p:txBody>
      </p:sp>
      <p:sp>
        <p:nvSpPr>
          <p:cNvPr id="464" name="Google Shape;464;g150ae6a8e4e_0_406: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1264eb3f774_0_106: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2" name="Google Shape;482;g1264eb3f774_0_106:notes"/>
          <p:cNvSpPr txBox="1">
            <a:spLocks noGrp="1"/>
          </p:cNvSpPr>
          <p:nvPr>
            <p:ph type="body" idx="1"/>
          </p:nvPr>
        </p:nvSpPr>
        <p:spPr>
          <a:xfrm>
            <a:off x="702310" y="4421823"/>
            <a:ext cx="5618400" cy="4189200"/>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5e19ab2dba_0_0: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1" name="Google Shape;491;g5e19ab2dba_0_0:notes"/>
          <p:cNvSpPr txBox="1">
            <a:spLocks noGrp="1"/>
          </p:cNvSpPr>
          <p:nvPr>
            <p:ph type="body" idx="1"/>
          </p:nvPr>
        </p:nvSpPr>
        <p:spPr>
          <a:xfrm>
            <a:off x="702310" y="4421823"/>
            <a:ext cx="5618480" cy="4189095"/>
          </a:xfrm>
          <a:prstGeom prst="rect">
            <a:avLst/>
          </a:prstGeom>
          <a:noFill/>
          <a:ln>
            <a:noFill/>
          </a:ln>
        </p:spPr>
        <p:txBody>
          <a:bodyPr spcFirstLastPara="1" wrap="square" lIns="93300" tIns="93300" rIns="93300" bIns="9330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685800" y="457200"/>
            <a:ext cx="7772400" cy="8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685800" y="1485900"/>
            <a:ext cx="7772400" cy="30861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15" name="Google Shape;15;p2"/>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16" name="Google Shape;16;p2"/>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19" name="Google Shape;19;p3"/>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20" name="Google Shape;20;p3"/>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685800" y="457200"/>
            <a:ext cx="7772400" cy="8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4"/>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25" name="Google Shape;25;p4"/>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rot="5400000">
            <a:off x="5429250" y="1543050"/>
            <a:ext cx="4114800" cy="1943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5"/>
          <p:cNvSpPr txBox="1">
            <a:spLocks noGrp="1"/>
          </p:cNvSpPr>
          <p:nvPr>
            <p:ph type="body" idx="1"/>
          </p:nvPr>
        </p:nvSpPr>
        <p:spPr>
          <a:xfrm rot="5400000">
            <a:off x="1466850" y="-323850"/>
            <a:ext cx="4114800" cy="56769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9" name="Google Shape;29;p5"/>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30" name="Google Shape;30;p5"/>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31" name="Google Shape;31;p5"/>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685800" y="457200"/>
            <a:ext cx="7772400" cy="8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 name="Google Shape;34;p6"/>
          <p:cNvSpPr txBox="1">
            <a:spLocks noGrp="1"/>
          </p:cNvSpPr>
          <p:nvPr>
            <p:ph type="body" idx="1"/>
          </p:nvPr>
        </p:nvSpPr>
        <p:spPr>
          <a:xfrm rot="5400000">
            <a:off x="3028950" y="-857250"/>
            <a:ext cx="3086100" cy="7772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5" name="Google Shape;35;p6"/>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36" name="Google Shape;36;p6"/>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37" name="Google Shape;37;p6"/>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1792288" y="3600450"/>
            <a:ext cx="5486400" cy="4251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0" name="Google Shape;40;p7"/>
          <p:cNvSpPr>
            <a:spLocks noGrp="1"/>
          </p:cNvSpPr>
          <p:nvPr>
            <p:ph type="pic" idx="2"/>
          </p:nvPr>
        </p:nvSpPr>
        <p:spPr>
          <a:xfrm>
            <a:off x="1792288" y="459581"/>
            <a:ext cx="5486400" cy="3086100"/>
          </a:xfrm>
          <a:prstGeom prst="rect">
            <a:avLst/>
          </a:prstGeom>
          <a:noFill/>
          <a:ln>
            <a:noFill/>
          </a:ln>
        </p:spPr>
      </p:sp>
      <p:sp>
        <p:nvSpPr>
          <p:cNvPr id="41" name="Google Shape;41;p7"/>
          <p:cNvSpPr txBox="1">
            <a:spLocks noGrp="1"/>
          </p:cNvSpPr>
          <p:nvPr>
            <p:ph type="body" idx="1"/>
          </p:nvPr>
        </p:nvSpPr>
        <p:spPr>
          <a:xfrm>
            <a:off x="1792288" y="4025503"/>
            <a:ext cx="5486400" cy="6036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42" name="Google Shape;42;p7"/>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43" name="Google Shape;43;p7"/>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44" name="Google Shape;44;p7"/>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457200" y="204788"/>
            <a:ext cx="3008400" cy="8715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7" name="Google Shape;47;p8"/>
          <p:cNvSpPr txBox="1">
            <a:spLocks noGrp="1"/>
          </p:cNvSpPr>
          <p:nvPr>
            <p:ph type="body" idx="1"/>
          </p:nvPr>
        </p:nvSpPr>
        <p:spPr>
          <a:xfrm>
            <a:off x="3575050" y="204788"/>
            <a:ext cx="5111700" cy="43896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Times New Roman"/>
              <a:buChar char="•"/>
              <a:defRPr sz="3200"/>
            </a:lvl1pPr>
            <a:lvl2pPr marL="914400" lvl="1" indent="-406400" algn="l">
              <a:lnSpc>
                <a:spcPct val="100000"/>
              </a:lnSpc>
              <a:spcBef>
                <a:spcPts val="560"/>
              </a:spcBef>
              <a:spcAft>
                <a:spcPts val="0"/>
              </a:spcAft>
              <a:buClr>
                <a:schemeClr val="dk1"/>
              </a:buClr>
              <a:buSzPts val="2800"/>
              <a:buFont typeface="Times New Roman"/>
              <a:buChar char="–"/>
              <a:defRPr sz="2800"/>
            </a:lvl2pPr>
            <a:lvl3pPr marL="1371600" lvl="2" indent="-381000" algn="l">
              <a:lnSpc>
                <a:spcPct val="100000"/>
              </a:lnSpc>
              <a:spcBef>
                <a:spcPts val="480"/>
              </a:spcBef>
              <a:spcAft>
                <a:spcPts val="0"/>
              </a:spcAft>
              <a:buClr>
                <a:schemeClr val="dk1"/>
              </a:buClr>
              <a:buSzPts val="2400"/>
              <a:buFont typeface="Times New Roman"/>
              <a:buChar char="•"/>
              <a:defRPr sz="2400"/>
            </a:lvl3pPr>
            <a:lvl4pPr marL="1828800" lvl="3" indent="-355600" algn="l">
              <a:lnSpc>
                <a:spcPct val="100000"/>
              </a:lnSpc>
              <a:spcBef>
                <a:spcPts val="400"/>
              </a:spcBef>
              <a:spcAft>
                <a:spcPts val="0"/>
              </a:spcAft>
              <a:buClr>
                <a:schemeClr val="dk1"/>
              </a:buClr>
              <a:buSzPts val="2000"/>
              <a:buFont typeface="Times New Roman"/>
              <a:buChar char="–"/>
              <a:defRPr sz="2000"/>
            </a:lvl4pPr>
            <a:lvl5pPr marL="2286000" lvl="4" indent="-355600" algn="l">
              <a:lnSpc>
                <a:spcPct val="100000"/>
              </a:lnSpc>
              <a:spcBef>
                <a:spcPts val="400"/>
              </a:spcBef>
              <a:spcAft>
                <a:spcPts val="0"/>
              </a:spcAft>
              <a:buClr>
                <a:schemeClr val="dk1"/>
              </a:buClr>
              <a:buSzPts val="2000"/>
              <a:buFont typeface="Times New Roman"/>
              <a:buChar char="»"/>
              <a:defRPr sz="2000"/>
            </a:lvl5pPr>
            <a:lvl6pPr marL="2743200" lvl="5" indent="-355600" algn="l">
              <a:lnSpc>
                <a:spcPct val="100000"/>
              </a:lnSpc>
              <a:spcBef>
                <a:spcPts val="400"/>
              </a:spcBef>
              <a:spcAft>
                <a:spcPts val="0"/>
              </a:spcAft>
              <a:buClr>
                <a:schemeClr val="dk1"/>
              </a:buClr>
              <a:buSzPts val="2000"/>
              <a:buFont typeface="Times New Roman"/>
              <a:buChar char="»"/>
              <a:defRPr sz="2000"/>
            </a:lvl6pPr>
            <a:lvl7pPr marL="3200400" lvl="6" indent="-355600" algn="l">
              <a:lnSpc>
                <a:spcPct val="100000"/>
              </a:lnSpc>
              <a:spcBef>
                <a:spcPts val="400"/>
              </a:spcBef>
              <a:spcAft>
                <a:spcPts val="0"/>
              </a:spcAft>
              <a:buClr>
                <a:schemeClr val="dk1"/>
              </a:buClr>
              <a:buSzPts val="2000"/>
              <a:buFont typeface="Times New Roman"/>
              <a:buChar char="»"/>
              <a:defRPr sz="2000"/>
            </a:lvl7pPr>
            <a:lvl8pPr marL="3657600" lvl="7" indent="-355600" algn="l">
              <a:lnSpc>
                <a:spcPct val="100000"/>
              </a:lnSpc>
              <a:spcBef>
                <a:spcPts val="400"/>
              </a:spcBef>
              <a:spcAft>
                <a:spcPts val="0"/>
              </a:spcAft>
              <a:buClr>
                <a:schemeClr val="dk1"/>
              </a:buClr>
              <a:buSzPts val="2000"/>
              <a:buFont typeface="Times New Roman"/>
              <a:buChar char="»"/>
              <a:defRPr sz="2000"/>
            </a:lvl8pPr>
            <a:lvl9pPr marL="4114800" lvl="8" indent="-355600" algn="l">
              <a:lnSpc>
                <a:spcPct val="100000"/>
              </a:lnSpc>
              <a:spcBef>
                <a:spcPts val="400"/>
              </a:spcBef>
              <a:spcAft>
                <a:spcPts val="0"/>
              </a:spcAft>
              <a:buClr>
                <a:schemeClr val="dk1"/>
              </a:buClr>
              <a:buSzPts val="2000"/>
              <a:buFont typeface="Times New Roman"/>
              <a:buChar char="»"/>
              <a:defRPr sz="2000"/>
            </a:lvl9pPr>
          </a:lstStyle>
          <a:p>
            <a:endParaRPr/>
          </a:p>
        </p:txBody>
      </p:sp>
      <p:sp>
        <p:nvSpPr>
          <p:cNvPr id="48" name="Google Shape;48;p8"/>
          <p:cNvSpPr txBox="1">
            <a:spLocks noGrp="1"/>
          </p:cNvSpPr>
          <p:nvPr>
            <p:ph type="body" idx="2"/>
          </p:nvPr>
        </p:nvSpPr>
        <p:spPr>
          <a:xfrm>
            <a:off x="457200" y="1076325"/>
            <a:ext cx="3008400" cy="35184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Times New Roman"/>
              <a:buNone/>
              <a:defRPr sz="1400"/>
            </a:lvl1pPr>
            <a:lvl2pPr marL="914400" lvl="1" indent="-228600" algn="l">
              <a:lnSpc>
                <a:spcPct val="100000"/>
              </a:lnSpc>
              <a:spcBef>
                <a:spcPts val="240"/>
              </a:spcBef>
              <a:spcAft>
                <a:spcPts val="0"/>
              </a:spcAft>
              <a:buClr>
                <a:schemeClr val="dk1"/>
              </a:buClr>
              <a:buSzPts val="1200"/>
              <a:buFont typeface="Times New Roman"/>
              <a:buNone/>
              <a:defRPr sz="1200"/>
            </a:lvl2pPr>
            <a:lvl3pPr marL="1371600" lvl="2" indent="-228600" algn="l">
              <a:lnSpc>
                <a:spcPct val="100000"/>
              </a:lnSpc>
              <a:spcBef>
                <a:spcPts val="200"/>
              </a:spcBef>
              <a:spcAft>
                <a:spcPts val="0"/>
              </a:spcAft>
              <a:buClr>
                <a:schemeClr val="dk1"/>
              </a:buClr>
              <a:buSzPts val="1000"/>
              <a:buFont typeface="Times New Roman"/>
              <a:buNone/>
              <a:defRPr sz="1000"/>
            </a:lvl3pPr>
            <a:lvl4pPr marL="1828800" lvl="3" indent="-228600" algn="l">
              <a:lnSpc>
                <a:spcPct val="100000"/>
              </a:lnSpc>
              <a:spcBef>
                <a:spcPts val="180"/>
              </a:spcBef>
              <a:spcAft>
                <a:spcPts val="0"/>
              </a:spcAft>
              <a:buClr>
                <a:schemeClr val="dk1"/>
              </a:buClr>
              <a:buSzPts val="900"/>
              <a:buFont typeface="Times New Roman"/>
              <a:buNone/>
              <a:defRPr sz="900"/>
            </a:lvl4pPr>
            <a:lvl5pPr marL="2286000" lvl="4" indent="-228600" algn="l">
              <a:lnSpc>
                <a:spcPct val="100000"/>
              </a:lnSpc>
              <a:spcBef>
                <a:spcPts val="180"/>
              </a:spcBef>
              <a:spcAft>
                <a:spcPts val="0"/>
              </a:spcAft>
              <a:buClr>
                <a:schemeClr val="dk1"/>
              </a:buClr>
              <a:buSzPts val="900"/>
              <a:buFont typeface="Times New Roman"/>
              <a:buNone/>
              <a:defRPr sz="900"/>
            </a:lvl5pPr>
            <a:lvl6pPr marL="2743200" lvl="5" indent="-228600" algn="l">
              <a:lnSpc>
                <a:spcPct val="100000"/>
              </a:lnSpc>
              <a:spcBef>
                <a:spcPts val="180"/>
              </a:spcBef>
              <a:spcAft>
                <a:spcPts val="0"/>
              </a:spcAft>
              <a:buClr>
                <a:schemeClr val="dk1"/>
              </a:buClr>
              <a:buSzPts val="900"/>
              <a:buFont typeface="Times New Roman"/>
              <a:buNone/>
              <a:defRPr sz="900"/>
            </a:lvl6pPr>
            <a:lvl7pPr marL="3200400" lvl="6" indent="-228600" algn="l">
              <a:lnSpc>
                <a:spcPct val="100000"/>
              </a:lnSpc>
              <a:spcBef>
                <a:spcPts val="180"/>
              </a:spcBef>
              <a:spcAft>
                <a:spcPts val="0"/>
              </a:spcAft>
              <a:buClr>
                <a:schemeClr val="dk1"/>
              </a:buClr>
              <a:buSzPts val="900"/>
              <a:buFont typeface="Times New Roman"/>
              <a:buNone/>
              <a:defRPr sz="900"/>
            </a:lvl7pPr>
            <a:lvl8pPr marL="3657600" lvl="7" indent="-228600" algn="l">
              <a:lnSpc>
                <a:spcPct val="100000"/>
              </a:lnSpc>
              <a:spcBef>
                <a:spcPts val="180"/>
              </a:spcBef>
              <a:spcAft>
                <a:spcPts val="0"/>
              </a:spcAft>
              <a:buClr>
                <a:schemeClr val="dk1"/>
              </a:buClr>
              <a:buSzPts val="900"/>
              <a:buFont typeface="Times New Roman"/>
              <a:buNone/>
              <a:defRPr sz="900"/>
            </a:lvl8pPr>
            <a:lvl9pPr marL="4114800" lvl="8" indent="-228600" algn="l">
              <a:lnSpc>
                <a:spcPct val="100000"/>
              </a:lnSpc>
              <a:spcBef>
                <a:spcPts val="180"/>
              </a:spcBef>
              <a:spcAft>
                <a:spcPts val="0"/>
              </a:spcAft>
              <a:buClr>
                <a:schemeClr val="dk1"/>
              </a:buClr>
              <a:buSzPts val="900"/>
              <a:buFont typeface="Times New Roman"/>
              <a:buNone/>
              <a:defRPr sz="900"/>
            </a:lvl9pPr>
          </a:lstStyle>
          <a:p>
            <a:endParaRPr/>
          </a:p>
        </p:txBody>
      </p:sp>
      <p:sp>
        <p:nvSpPr>
          <p:cNvPr id="49" name="Google Shape;49;p8"/>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50" name="Google Shape;50;p8"/>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51" name="Google Shape;51;p8"/>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9"/>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4" name="Google Shape;54;p9"/>
          <p:cNvSpPr txBox="1">
            <a:spLocks noGrp="1"/>
          </p:cNvSpPr>
          <p:nvPr>
            <p:ph type="body" idx="1"/>
          </p:nvPr>
        </p:nvSpPr>
        <p:spPr>
          <a:xfrm>
            <a:off x="457200" y="1151335"/>
            <a:ext cx="4040100" cy="4800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55" name="Google Shape;55;p9"/>
          <p:cNvSpPr txBox="1">
            <a:spLocks noGrp="1"/>
          </p:cNvSpPr>
          <p:nvPr>
            <p:ph type="body" idx="2"/>
          </p:nvPr>
        </p:nvSpPr>
        <p:spPr>
          <a:xfrm>
            <a:off x="457200" y="1631156"/>
            <a:ext cx="4040100" cy="29634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56" name="Google Shape;56;p9"/>
          <p:cNvSpPr txBox="1">
            <a:spLocks noGrp="1"/>
          </p:cNvSpPr>
          <p:nvPr>
            <p:ph type="body" idx="3"/>
          </p:nvPr>
        </p:nvSpPr>
        <p:spPr>
          <a:xfrm>
            <a:off x="4645025" y="1151335"/>
            <a:ext cx="4041900" cy="4800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Times New Roman"/>
              <a:buNone/>
              <a:defRPr sz="2400" b="1"/>
            </a:lvl1pPr>
            <a:lvl2pPr marL="914400" lvl="1" indent="-228600" algn="l">
              <a:lnSpc>
                <a:spcPct val="100000"/>
              </a:lnSpc>
              <a:spcBef>
                <a:spcPts val="400"/>
              </a:spcBef>
              <a:spcAft>
                <a:spcPts val="0"/>
              </a:spcAft>
              <a:buClr>
                <a:schemeClr val="dk1"/>
              </a:buClr>
              <a:buSzPts val="2000"/>
              <a:buFont typeface="Times New Roman"/>
              <a:buNone/>
              <a:defRPr sz="2000" b="1"/>
            </a:lvl2pPr>
            <a:lvl3pPr marL="1371600" lvl="2" indent="-228600" algn="l">
              <a:lnSpc>
                <a:spcPct val="100000"/>
              </a:lnSpc>
              <a:spcBef>
                <a:spcPts val="360"/>
              </a:spcBef>
              <a:spcAft>
                <a:spcPts val="0"/>
              </a:spcAft>
              <a:buClr>
                <a:schemeClr val="dk1"/>
              </a:buClr>
              <a:buSzPts val="1800"/>
              <a:buFont typeface="Times New Roman"/>
              <a:buNone/>
              <a:defRPr sz="1800" b="1"/>
            </a:lvl3pPr>
            <a:lvl4pPr marL="1828800" lvl="3" indent="-228600" algn="l">
              <a:lnSpc>
                <a:spcPct val="100000"/>
              </a:lnSpc>
              <a:spcBef>
                <a:spcPts val="320"/>
              </a:spcBef>
              <a:spcAft>
                <a:spcPts val="0"/>
              </a:spcAft>
              <a:buClr>
                <a:schemeClr val="dk1"/>
              </a:buClr>
              <a:buSzPts val="1600"/>
              <a:buFont typeface="Times New Roman"/>
              <a:buNone/>
              <a:defRPr sz="1600" b="1"/>
            </a:lvl4pPr>
            <a:lvl5pPr marL="2286000" lvl="4" indent="-228600" algn="l">
              <a:lnSpc>
                <a:spcPct val="100000"/>
              </a:lnSpc>
              <a:spcBef>
                <a:spcPts val="320"/>
              </a:spcBef>
              <a:spcAft>
                <a:spcPts val="0"/>
              </a:spcAft>
              <a:buClr>
                <a:schemeClr val="dk1"/>
              </a:buClr>
              <a:buSzPts val="1600"/>
              <a:buFont typeface="Times New Roman"/>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57" name="Google Shape;57;p9"/>
          <p:cNvSpPr txBox="1">
            <a:spLocks noGrp="1"/>
          </p:cNvSpPr>
          <p:nvPr>
            <p:ph type="body" idx="4"/>
          </p:nvPr>
        </p:nvSpPr>
        <p:spPr>
          <a:xfrm>
            <a:off x="4645025" y="1631156"/>
            <a:ext cx="4041900" cy="29634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Times New Roman"/>
              <a:buChar char="•"/>
              <a:defRPr sz="2400"/>
            </a:lvl1pPr>
            <a:lvl2pPr marL="914400" lvl="1" indent="-355600" algn="l">
              <a:lnSpc>
                <a:spcPct val="100000"/>
              </a:lnSpc>
              <a:spcBef>
                <a:spcPts val="400"/>
              </a:spcBef>
              <a:spcAft>
                <a:spcPts val="0"/>
              </a:spcAft>
              <a:buClr>
                <a:schemeClr val="dk1"/>
              </a:buClr>
              <a:buSzPts val="2000"/>
              <a:buFont typeface="Times New Roman"/>
              <a:buChar char="–"/>
              <a:defRPr sz="2000"/>
            </a:lvl2pPr>
            <a:lvl3pPr marL="1371600" lvl="2" indent="-342900" algn="l">
              <a:lnSpc>
                <a:spcPct val="100000"/>
              </a:lnSpc>
              <a:spcBef>
                <a:spcPts val="360"/>
              </a:spcBef>
              <a:spcAft>
                <a:spcPts val="0"/>
              </a:spcAft>
              <a:buClr>
                <a:schemeClr val="dk1"/>
              </a:buClr>
              <a:buSzPts val="1800"/>
              <a:buFont typeface="Times New Roman"/>
              <a:buChar char="•"/>
              <a:defRPr sz="1800"/>
            </a:lvl3pPr>
            <a:lvl4pPr marL="1828800" lvl="3" indent="-330200" algn="l">
              <a:lnSpc>
                <a:spcPct val="100000"/>
              </a:lnSpc>
              <a:spcBef>
                <a:spcPts val="320"/>
              </a:spcBef>
              <a:spcAft>
                <a:spcPts val="0"/>
              </a:spcAft>
              <a:buClr>
                <a:schemeClr val="dk1"/>
              </a:buClr>
              <a:buSzPts val="1600"/>
              <a:buFont typeface="Times New Roman"/>
              <a:buChar char="–"/>
              <a:defRPr sz="1600"/>
            </a:lvl4pPr>
            <a:lvl5pPr marL="2286000" lvl="4" indent="-330200" algn="l">
              <a:lnSpc>
                <a:spcPct val="100000"/>
              </a:lnSpc>
              <a:spcBef>
                <a:spcPts val="320"/>
              </a:spcBef>
              <a:spcAft>
                <a:spcPts val="0"/>
              </a:spcAft>
              <a:buClr>
                <a:schemeClr val="dk1"/>
              </a:buClr>
              <a:buSzPts val="1600"/>
              <a:buFont typeface="Times New Roman"/>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58" name="Google Shape;58;p9"/>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59" name="Google Shape;59;p9"/>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60" name="Google Shape;60;p9"/>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685800" y="457200"/>
            <a:ext cx="7772400" cy="8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3" name="Google Shape;63;p10"/>
          <p:cNvSpPr txBox="1">
            <a:spLocks noGrp="1"/>
          </p:cNvSpPr>
          <p:nvPr>
            <p:ph type="body" idx="1"/>
          </p:nvPr>
        </p:nvSpPr>
        <p:spPr>
          <a:xfrm>
            <a:off x="685800" y="1485900"/>
            <a:ext cx="3810000" cy="30861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64" name="Google Shape;64;p10"/>
          <p:cNvSpPr txBox="1">
            <a:spLocks noGrp="1"/>
          </p:cNvSpPr>
          <p:nvPr>
            <p:ph type="body" idx="2"/>
          </p:nvPr>
        </p:nvSpPr>
        <p:spPr>
          <a:xfrm>
            <a:off x="4648200" y="1485900"/>
            <a:ext cx="3810000" cy="30861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Times New Roman"/>
              <a:buChar char="•"/>
              <a:defRPr sz="2800"/>
            </a:lvl1pPr>
            <a:lvl2pPr marL="914400" lvl="1" indent="-381000" algn="l">
              <a:lnSpc>
                <a:spcPct val="100000"/>
              </a:lnSpc>
              <a:spcBef>
                <a:spcPts val="480"/>
              </a:spcBef>
              <a:spcAft>
                <a:spcPts val="0"/>
              </a:spcAft>
              <a:buClr>
                <a:schemeClr val="dk1"/>
              </a:buClr>
              <a:buSzPts val="2400"/>
              <a:buFont typeface="Times New Roman"/>
              <a:buChar char="–"/>
              <a:defRPr sz="2400"/>
            </a:lvl2pPr>
            <a:lvl3pPr marL="1371600" lvl="2" indent="-355600" algn="l">
              <a:lnSpc>
                <a:spcPct val="100000"/>
              </a:lnSpc>
              <a:spcBef>
                <a:spcPts val="400"/>
              </a:spcBef>
              <a:spcAft>
                <a:spcPts val="0"/>
              </a:spcAft>
              <a:buClr>
                <a:schemeClr val="dk1"/>
              </a:buClr>
              <a:buSzPts val="2000"/>
              <a:buFont typeface="Times New Roman"/>
              <a:buChar char="•"/>
              <a:defRPr sz="2000"/>
            </a:lvl3pPr>
            <a:lvl4pPr marL="1828800" lvl="3" indent="-342900" algn="l">
              <a:lnSpc>
                <a:spcPct val="100000"/>
              </a:lnSpc>
              <a:spcBef>
                <a:spcPts val="360"/>
              </a:spcBef>
              <a:spcAft>
                <a:spcPts val="0"/>
              </a:spcAft>
              <a:buClr>
                <a:schemeClr val="dk1"/>
              </a:buClr>
              <a:buSzPts val="1800"/>
              <a:buFont typeface="Times New Roman"/>
              <a:buChar char="–"/>
              <a:defRPr sz="1800"/>
            </a:lvl4pPr>
            <a:lvl5pPr marL="2286000" lvl="4" indent="-342900" algn="l">
              <a:lnSpc>
                <a:spcPct val="100000"/>
              </a:lnSpc>
              <a:spcBef>
                <a:spcPts val="360"/>
              </a:spcBef>
              <a:spcAft>
                <a:spcPts val="0"/>
              </a:spcAft>
              <a:buClr>
                <a:schemeClr val="dk1"/>
              </a:buClr>
              <a:buSzPts val="1800"/>
              <a:buFont typeface="Times New Roman"/>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65" name="Google Shape;65;p10"/>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66" name="Google Shape;66;p10"/>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67" name="Google Shape;67;p10"/>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722313" y="3305175"/>
            <a:ext cx="7772400" cy="10215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a:off x="722313" y="2180035"/>
            <a:ext cx="7772400" cy="1125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dk1"/>
              </a:buClr>
              <a:buSzPts val="2000"/>
              <a:buFont typeface="Times New Roman"/>
              <a:buNone/>
              <a:defRPr sz="2000"/>
            </a:lvl1pPr>
            <a:lvl2pPr marL="914400" lvl="1" indent="-228600" algn="l">
              <a:lnSpc>
                <a:spcPct val="100000"/>
              </a:lnSpc>
              <a:spcBef>
                <a:spcPts val="360"/>
              </a:spcBef>
              <a:spcAft>
                <a:spcPts val="0"/>
              </a:spcAft>
              <a:buClr>
                <a:schemeClr val="dk1"/>
              </a:buClr>
              <a:buSzPts val="1800"/>
              <a:buFont typeface="Times New Roman"/>
              <a:buNone/>
              <a:defRPr sz="1800"/>
            </a:lvl2pPr>
            <a:lvl3pPr marL="1371600" lvl="2" indent="-228600" algn="l">
              <a:lnSpc>
                <a:spcPct val="100000"/>
              </a:lnSpc>
              <a:spcBef>
                <a:spcPts val="320"/>
              </a:spcBef>
              <a:spcAft>
                <a:spcPts val="0"/>
              </a:spcAft>
              <a:buClr>
                <a:schemeClr val="dk1"/>
              </a:buClr>
              <a:buSzPts val="1600"/>
              <a:buFont typeface="Times New Roman"/>
              <a:buNone/>
              <a:defRPr sz="1600"/>
            </a:lvl3pPr>
            <a:lvl4pPr marL="1828800" lvl="3" indent="-228600" algn="l">
              <a:lnSpc>
                <a:spcPct val="100000"/>
              </a:lnSpc>
              <a:spcBef>
                <a:spcPts val="280"/>
              </a:spcBef>
              <a:spcAft>
                <a:spcPts val="0"/>
              </a:spcAft>
              <a:buClr>
                <a:schemeClr val="dk1"/>
              </a:buClr>
              <a:buSzPts val="1400"/>
              <a:buFont typeface="Times New Roman"/>
              <a:buNone/>
              <a:defRPr sz="1400"/>
            </a:lvl4pPr>
            <a:lvl5pPr marL="2286000" lvl="4" indent="-228600" algn="l">
              <a:lnSpc>
                <a:spcPct val="100000"/>
              </a:lnSpc>
              <a:spcBef>
                <a:spcPts val="280"/>
              </a:spcBef>
              <a:spcAft>
                <a:spcPts val="0"/>
              </a:spcAft>
              <a:buClr>
                <a:schemeClr val="dk1"/>
              </a:buClr>
              <a:buSzPts val="1400"/>
              <a:buFont typeface="Times New Roman"/>
              <a:buNone/>
              <a:defRPr sz="1400"/>
            </a:lvl5pPr>
            <a:lvl6pPr marL="2743200" lvl="5" indent="-228600" algn="l">
              <a:lnSpc>
                <a:spcPct val="100000"/>
              </a:lnSpc>
              <a:spcBef>
                <a:spcPts val="280"/>
              </a:spcBef>
              <a:spcAft>
                <a:spcPts val="0"/>
              </a:spcAft>
              <a:buClr>
                <a:schemeClr val="dk1"/>
              </a:buClr>
              <a:buSzPts val="1400"/>
              <a:buFont typeface="Times New Roman"/>
              <a:buNone/>
              <a:defRPr sz="1400"/>
            </a:lvl6pPr>
            <a:lvl7pPr marL="3200400" lvl="6" indent="-228600" algn="l">
              <a:lnSpc>
                <a:spcPct val="100000"/>
              </a:lnSpc>
              <a:spcBef>
                <a:spcPts val="280"/>
              </a:spcBef>
              <a:spcAft>
                <a:spcPts val="0"/>
              </a:spcAft>
              <a:buClr>
                <a:schemeClr val="dk1"/>
              </a:buClr>
              <a:buSzPts val="1400"/>
              <a:buFont typeface="Times New Roman"/>
              <a:buNone/>
              <a:defRPr sz="1400"/>
            </a:lvl7pPr>
            <a:lvl8pPr marL="3657600" lvl="7" indent="-228600" algn="l">
              <a:lnSpc>
                <a:spcPct val="100000"/>
              </a:lnSpc>
              <a:spcBef>
                <a:spcPts val="280"/>
              </a:spcBef>
              <a:spcAft>
                <a:spcPts val="0"/>
              </a:spcAft>
              <a:buClr>
                <a:schemeClr val="dk1"/>
              </a:buClr>
              <a:buSzPts val="1400"/>
              <a:buFont typeface="Times New Roman"/>
              <a:buNone/>
              <a:defRPr sz="1400"/>
            </a:lvl8pPr>
            <a:lvl9pPr marL="4114800" lvl="8" indent="-228600" algn="l">
              <a:lnSpc>
                <a:spcPct val="100000"/>
              </a:lnSpc>
              <a:spcBef>
                <a:spcPts val="280"/>
              </a:spcBef>
              <a:spcAft>
                <a:spcPts val="0"/>
              </a:spcAft>
              <a:buClr>
                <a:schemeClr val="dk1"/>
              </a:buClr>
              <a:buSzPts val="1400"/>
              <a:buFont typeface="Times New Roman"/>
              <a:buNone/>
              <a:defRPr sz="1400"/>
            </a:lvl9pPr>
          </a:lstStyle>
          <a:p>
            <a:endParaRPr/>
          </a:p>
        </p:txBody>
      </p:sp>
      <p:sp>
        <p:nvSpPr>
          <p:cNvPr id="71" name="Google Shape;71;p11"/>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72" name="Google Shape;72;p11"/>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60"/>
              </a:spcBef>
              <a:spcAft>
                <a:spcPts val="0"/>
              </a:spcAft>
              <a:buClr>
                <a:schemeClr val="dk1"/>
              </a:buClr>
              <a:buSzPts val="1800"/>
              <a:buChar char="•"/>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73" name="Google Shape;73;p11"/>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9"/>
        <p:cNvGrpSpPr/>
        <p:nvPr/>
      </p:nvGrpSpPr>
      <p:grpSpPr>
        <a:xfrm>
          <a:off x="0" y="0"/>
          <a:ext cx="0" cy="0"/>
          <a:chOff x="0" y="0"/>
          <a:chExt cx="0" cy="0"/>
        </a:xfrm>
      </p:grpSpPr>
      <p:sp>
        <p:nvSpPr>
          <p:cNvPr id="80" name="Google Shape;80;p1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3600"/>
              <a:buFont typeface="Trebuchet MS"/>
              <a:buNone/>
              <a:defRPr sz="3600">
                <a:latin typeface="Trebuchet MS"/>
                <a:ea typeface="Trebuchet MS"/>
                <a:cs typeface="Trebuchet MS"/>
                <a:sym typeface="Trebuchet MS"/>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81" name="Google Shape;81;p1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200"/>
              <a:buFont typeface="Roboto Slab"/>
              <a:buNone/>
              <a:defRPr sz="2200">
                <a:latin typeface="Roboto Slab"/>
                <a:ea typeface="Roboto Slab"/>
                <a:cs typeface="Roboto Slab"/>
                <a:sym typeface="Roboto Slab"/>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82" name="Google Shape;82;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3"/>
        <p:cNvGrpSpPr/>
        <p:nvPr/>
      </p:nvGrpSpPr>
      <p:grpSpPr>
        <a:xfrm>
          <a:off x="0" y="0"/>
          <a:ext cx="0" cy="0"/>
          <a:chOff x="0" y="0"/>
          <a:chExt cx="0" cy="0"/>
        </a:xfrm>
      </p:grpSpPr>
      <p:sp>
        <p:nvSpPr>
          <p:cNvPr id="84" name="Google Shape;84;p1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85" name="Google Shape;85;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6"/>
        <p:cNvGrpSpPr/>
        <p:nvPr/>
      </p:nvGrpSpPr>
      <p:grpSpPr>
        <a:xfrm>
          <a:off x="0" y="0"/>
          <a:ext cx="0" cy="0"/>
          <a:chOff x="0" y="0"/>
          <a:chExt cx="0" cy="0"/>
        </a:xfrm>
      </p:grpSpPr>
      <p:sp>
        <p:nvSpPr>
          <p:cNvPr id="87" name="Google Shape;87;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8" name="Google Shape;88;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89" name="Google Shape;89;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0"/>
        <p:cNvGrpSpPr/>
        <p:nvPr/>
      </p:nvGrpSpPr>
      <p:grpSpPr>
        <a:xfrm>
          <a:off x="0" y="0"/>
          <a:ext cx="0" cy="0"/>
          <a:chOff x="0" y="0"/>
          <a:chExt cx="0" cy="0"/>
        </a:xfrm>
      </p:grpSpPr>
      <p:sp>
        <p:nvSpPr>
          <p:cNvPr id="91" name="Google Shape;91;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2" name="Google Shape;92;p1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93" name="Google Shape;93;p1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94" name="Google Shape;94;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7" name="Google Shape;97;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8"/>
        <p:cNvGrpSpPr/>
        <p:nvPr/>
      </p:nvGrpSpPr>
      <p:grpSpPr>
        <a:xfrm>
          <a:off x="0" y="0"/>
          <a:ext cx="0" cy="0"/>
          <a:chOff x="0" y="0"/>
          <a:chExt cx="0" cy="0"/>
        </a:xfrm>
      </p:grpSpPr>
      <p:sp>
        <p:nvSpPr>
          <p:cNvPr id="99" name="Google Shape;99;p1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00" name="Google Shape;100;p1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01" name="Google Shape;101;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04" name="Google Shape;104;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5"/>
        <p:cNvGrpSpPr/>
        <p:nvPr/>
      </p:nvGrpSpPr>
      <p:grpSpPr>
        <a:xfrm>
          <a:off x="0" y="0"/>
          <a:ext cx="0" cy="0"/>
          <a:chOff x="0" y="0"/>
          <a:chExt cx="0" cy="0"/>
        </a:xfrm>
      </p:grpSpPr>
      <p:sp>
        <p:nvSpPr>
          <p:cNvPr id="106" name="Google Shape;106;p2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2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08" name="Google Shape;108;p2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9" name="Google Shape;109;p2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10" name="Google Shape;110;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1"/>
        <p:cNvGrpSpPr/>
        <p:nvPr/>
      </p:nvGrpSpPr>
      <p:grpSpPr>
        <a:xfrm>
          <a:off x="0" y="0"/>
          <a:ext cx="0" cy="0"/>
          <a:chOff x="0" y="0"/>
          <a:chExt cx="0" cy="0"/>
        </a:xfrm>
      </p:grpSpPr>
      <p:sp>
        <p:nvSpPr>
          <p:cNvPr id="112" name="Google Shape;112;p2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113" name="Google Shape;113;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4"/>
        <p:cNvGrpSpPr/>
        <p:nvPr/>
      </p:nvGrpSpPr>
      <p:grpSpPr>
        <a:xfrm>
          <a:off x="0" y="0"/>
          <a:ext cx="0" cy="0"/>
          <a:chOff x="0" y="0"/>
          <a:chExt cx="0" cy="0"/>
        </a:xfrm>
      </p:grpSpPr>
      <p:sp>
        <p:nvSpPr>
          <p:cNvPr id="115" name="Google Shape;115;p2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2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117" name="Google Shape;117;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ORA 2019 Style" type="blank">
  <p:cSld name="BLANK">
    <p:spTree>
      <p:nvGrpSpPr>
        <p:cNvPr id="1" name="Shape 118"/>
        <p:cNvGrpSpPr/>
        <p:nvPr/>
      </p:nvGrpSpPr>
      <p:grpSpPr>
        <a:xfrm>
          <a:off x="0" y="0"/>
          <a:ext cx="0" cy="0"/>
          <a:chOff x="0" y="0"/>
          <a:chExt cx="0" cy="0"/>
        </a:xfrm>
      </p:grpSpPr>
      <p:sp>
        <p:nvSpPr>
          <p:cNvPr id="119" name="Google Shape;119;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85800" y="457200"/>
            <a:ext cx="7772400" cy="8574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7" name="Google Shape;7;p1"/>
          <p:cNvSpPr txBox="1">
            <a:spLocks noGrp="1"/>
          </p:cNvSpPr>
          <p:nvPr>
            <p:ph type="body" idx="1"/>
          </p:nvPr>
        </p:nvSpPr>
        <p:spPr>
          <a:xfrm>
            <a:off x="685800" y="1485900"/>
            <a:ext cx="7772400" cy="308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lnSpc>
                <a:spcPct val="100000"/>
              </a:lnSpc>
              <a:spcBef>
                <a:spcPts val="560"/>
              </a:spcBef>
              <a:spcAft>
                <a:spcPts val="0"/>
              </a:spcAft>
              <a:buClr>
                <a:schemeClr val="dk1"/>
              </a:buClr>
              <a:buSzPts val="28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lnSpc>
                <a:spcPct val="100000"/>
              </a:lnSpc>
              <a:spcBef>
                <a:spcPts val="480"/>
              </a:spcBef>
              <a:spcAft>
                <a:spcPts val="0"/>
              </a:spcAft>
              <a:buClr>
                <a:schemeClr val="dk1"/>
              </a:buClr>
              <a:buSzPts val="24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lnSpc>
                <a:spcPct val="100000"/>
              </a:lnSpc>
              <a:spcBef>
                <a:spcPts val="400"/>
              </a:spcBef>
              <a:spcAft>
                <a:spcPts val="0"/>
              </a:spcAft>
              <a:buClr>
                <a:schemeClr val="dk1"/>
              </a:buClr>
              <a:buSzPts val="2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8" name="Google Shape;8;p1"/>
          <p:cNvSpPr txBox="1">
            <a:spLocks noGrp="1"/>
          </p:cNvSpPr>
          <p:nvPr>
            <p:ph type="dt" idx="10"/>
          </p:nvPr>
        </p:nvSpPr>
        <p:spPr>
          <a:xfrm>
            <a:off x="685800" y="4686300"/>
            <a:ext cx="190500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9pPr>
          </a:lstStyle>
          <a:p>
            <a:endParaRPr/>
          </a:p>
        </p:txBody>
      </p:sp>
      <p:sp>
        <p:nvSpPr>
          <p:cNvPr id="9" name="Google Shape;9;p1"/>
          <p:cNvSpPr txBox="1">
            <a:spLocks noGrp="1"/>
          </p:cNvSpPr>
          <p:nvPr>
            <p:ph type="ftr" idx="11"/>
          </p:nvPr>
        </p:nvSpPr>
        <p:spPr>
          <a:xfrm>
            <a:off x="3124200" y="4686300"/>
            <a:ext cx="289560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280"/>
              </a:spcBef>
              <a:spcAft>
                <a:spcPts val="0"/>
              </a:spcAft>
              <a:buClr>
                <a:schemeClr val="dk1"/>
              </a:buClr>
              <a:buSzPts val="1400"/>
              <a:buFont typeface="Times New Roman"/>
              <a:buChar char="•"/>
              <a:defRPr sz="1400" b="0" i="0" u="none" strike="noStrike" cap="none">
                <a:solidFill>
                  <a:schemeClr val="dk1"/>
                </a:solidFill>
                <a:latin typeface="Times New Roman"/>
                <a:ea typeface="Times New Roman"/>
                <a:cs typeface="Times New Roman"/>
                <a:sym typeface="Times New Roman"/>
              </a:defRPr>
            </a:lvl9pPr>
          </a:lstStyle>
          <a:p>
            <a:endParaRPr/>
          </a:p>
        </p:txBody>
      </p:sp>
      <p:sp>
        <p:nvSpPr>
          <p:cNvPr id="10" name="Google Shape;10;p1"/>
          <p:cNvSpPr txBox="1">
            <a:spLocks noGrp="1"/>
          </p:cNvSpPr>
          <p:nvPr>
            <p:ph type="sldNum" idx="12"/>
          </p:nvPr>
        </p:nvSpPr>
        <p:spPr>
          <a:xfrm>
            <a:off x="6553200" y="4686300"/>
            <a:ext cx="1905000" cy="3429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chemeClr val="dk1"/>
              </a:buClr>
              <a:buSzPts val="1400"/>
              <a:buFont typeface="Times New Roman"/>
              <a:buNone/>
              <a:defRPr sz="1400" b="0" i="0" u="none" strike="noStrike" cap="none">
                <a:solidFill>
                  <a:schemeClr val="dk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mc:AlternateContent xmlns:mc="http://schemas.openxmlformats.org/markup-compatibility/2006" xmlns:p14="http://schemas.microsoft.com/office/powerpoint/2010/main">
    <mc:Choice Requires="p14">
      <p:transition spd="slow">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3600"/>
              <a:buFont typeface="Trebuchet MS"/>
              <a:buNone/>
              <a:defRPr sz="36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Roboto Slab"/>
              <a:buChar char="●"/>
              <a:defRPr sz="1800" b="0" i="0" u="none" strike="noStrike" cap="none">
                <a:solidFill>
                  <a:schemeClr val="dk2"/>
                </a:solidFill>
                <a:latin typeface="Roboto Slab"/>
                <a:ea typeface="Roboto Slab"/>
                <a:cs typeface="Roboto Slab"/>
                <a:sym typeface="Roboto Slab"/>
              </a:defRPr>
            </a:lvl1pPr>
            <a:lvl2pPr marL="914400" marR="0" lvl="1" indent="-317500" algn="l" rtl="0">
              <a:lnSpc>
                <a:spcPct val="115000"/>
              </a:lnSpc>
              <a:spcBef>
                <a:spcPts val="1600"/>
              </a:spcBef>
              <a:spcAft>
                <a:spcPts val="0"/>
              </a:spcAft>
              <a:buClr>
                <a:schemeClr val="dk2"/>
              </a:buClr>
              <a:buSzPts val="1400"/>
              <a:buFont typeface="Roboto Slab"/>
              <a:buChar char="○"/>
              <a:defRPr sz="1400" b="0" i="0" u="none" strike="noStrike" cap="none">
                <a:solidFill>
                  <a:schemeClr val="dk2"/>
                </a:solidFill>
                <a:latin typeface="Roboto Slab"/>
                <a:ea typeface="Roboto Slab"/>
                <a:cs typeface="Roboto Slab"/>
                <a:sym typeface="Roboto Slab"/>
              </a:defRPr>
            </a:lvl2pPr>
            <a:lvl3pPr marL="1371600" marR="0" lvl="2" indent="-317500" algn="l" rtl="0">
              <a:lnSpc>
                <a:spcPct val="115000"/>
              </a:lnSpc>
              <a:spcBef>
                <a:spcPts val="1600"/>
              </a:spcBef>
              <a:spcAft>
                <a:spcPts val="0"/>
              </a:spcAft>
              <a:buClr>
                <a:schemeClr val="dk2"/>
              </a:buClr>
              <a:buSzPts val="1400"/>
              <a:buFont typeface="Roboto Slab"/>
              <a:buChar char="■"/>
              <a:defRPr sz="1400" b="0" i="0" u="none" strike="noStrike" cap="none">
                <a:solidFill>
                  <a:schemeClr val="dk2"/>
                </a:solidFill>
                <a:latin typeface="Roboto Slab"/>
                <a:ea typeface="Roboto Slab"/>
                <a:cs typeface="Roboto Slab"/>
                <a:sym typeface="Roboto Slab"/>
              </a:defRPr>
            </a:lvl3pPr>
            <a:lvl4pPr marL="1828800" marR="0" lvl="3" indent="-317500" algn="l" rtl="0">
              <a:lnSpc>
                <a:spcPct val="115000"/>
              </a:lnSpc>
              <a:spcBef>
                <a:spcPts val="1600"/>
              </a:spcBef>
              <a:spcAft>
                <a:spcPts val="0"/>
              </a:spcAft>
              <a:buClr>
                <a:schemeClr val="dk2"/>
              </a:buClr>
              <a:buSzPts val="1400"/>
              <a:buFont typeface="Roboto Slab"/>
              <a:buChar char="●"/>
              <a:defRPr sz="1400" b="0" i="0" u="none" strike="noStrike" cap="none">
                <a:solidFill>
                  <a:schemeClr val="dk2"/>
                </a:solidFill>
                <a:latin typeface="Roboto Slab"/>
                <a:ea typeface="Roboto Slab"/>
                <a:cs typeface="Roboto Slab"/>
                <a:sym typeface="Roboto Slab"/>
              </a:defRPr>
            </a:lvl4pPr>
            <a:lvl5pPr marL="2286000" marR="0" lvl="4" indent="-317500" algn="l" rtl="0">
              <a:lnSpc>
                <a:spcPct val="115000"/>
              </a:lnSpc>
              <a:spcBef>
                <a:spcPts val="1600"/>
              </a:spcBef>
              <a:spcAft>
                <a:spcPts val="0"/>
              </a:spcAft>
              <a:buClr>
                <a:schemeClr val="dk2"/>
              </a:buClr>
              <a:buSzPts val="1400"/>
              <a:buFont typeface="Roboto Slab"/>
              <a:buChar char="○"/>
              <a:defRPr sz="1400" b="0" i="0" u="none" strike="noStrike" cap="none">
                <a:solidFill>
                  <a:schemeClr val="dk2"/>
                </a:solidFill>
                <a:latin typeface="Roboto Slab"/>
                <a:ea typeface="Roboto Slab"/>
                <a:cs typeface="Roboto Slab"/>
                <a:sym typeface="Roboto Slab"/>
              </a:defRPr>
            </a:lvl5pPr>
            <a:lvl6pPr marL="2743200" marR="0" lvl="5" indent="-317500" algn="l" rtl="0">
              <a:lnSpc>
                <a:spcPct val="115000"/>
              </a:lnSpc>
              <a:spcBef>
                <a:spcPts val="1600"/>
              </a:spcBef>
              <a:spcAft>
                <a:spcPts val="0"/>
              </a:spcAft>
              <a:buClr>
                <a:schemeClr val="dk2"/>
              </a:buClr>
              <a:buSzPts val="1400"/>
              <a:buFont typeface="Roboto Slab"/>
              <a:buChar char="■"/>
              <a:defRPr sz="1400" b="0" i="0" u="none" strike="noStrike" cap="none">
                <a:solidFill>
                  <a:schemeClr val="dk2"/>
                </a:solidFill>
                <a:latin typeface="Roboto Slab"/>
                <a:ea typeface="Roboto Slab"/>
                <a:cs typeface="Roboto Slab"/>
                <a:sym typeface="Roboto Slab"/>
              </a:defRPr>
            </a:lvl6pPr>
            <a:lvl7pPr marL="3200400" marR="0" lvl="6" indent="-317500" algn="l" rtl="0">
              <a:lnSpc>
                <a:spcPct val="115000"/>
              </a:lnSpc>
              <a:spcBef>
                <a:spcPts val="1600"/>
              </a:spcBef>
              <a:spcAft>
                <a:spcPts val="0"/>
              </a:spcAft>
              <a:buClr>
                <a:schemeClr val="dk2"/>
              </a:buClr>
              <a:buSzPts val="1400"/>
              <a:buFont typeface="Roboto Slab"/>
              <a:buChar char="●"/>
              <a:defRPr sz="1400" b="0" i="0" u="none" strike="noStrike" cap="none">
                <a:solidFill>
                  <a:schemeClr val="dk2"/>
                </a:solidFill>
                <a:latin typeface="Roboto Slab"/>
                <a:ea typeface="Roboto Slab"/>
                <a:cs typeface="Roboto Slab"/>
                <a:sym typeface="Roboto Slab"/>
              </a:defRPr>
            </a:lvl7pPr>
            <a:lvl8pPr marL="3657600" marR="0" lvl="7" indent="-317500" algn="l" rtl="0">
              <a:lnSpc>
                <a:spcPct val="115000"/>
              </a:lnSpc>
              <a:spcBef>
                <a:spcPts val="1600"/>
              </a:spcBef>
              <a:spcAft>
                <a:spcPts val="0"/>
              </a:spcAft>
              <a:buClr>
                <a:schemeClr val="dk2"/>
              </a:buClr>
              <a:buSzPts val="1400"/>
              <a:buFont typeface="Roboto Slab"/>
              <a:buChar char="○"/>
              <a:defRPr sz="1400" b="0" i="0" u="none" strike="noStrike" cap="none">
                <a:solidFill>
                  <a:schemeClr val="dk2"/>
                </a:solidFill>
                <a:latin typeface="Roboto Slab"/>
                <a:ea typeface="Roboto Slab"/>
                <a:cs typeface="Roboto Slab"/>
                <a:sym typeface="Roboto Slab"/>
              </a:defRPr>
            </a:lvl8pPr>
            <a:lvl9pPr marL="4114800" marR="0" lvl="8" indent="-317500" algn="l" rtl="0">
              <a:lnSpc>
                <a:spcPct val="115000"/>
              </a:lnSpc>
              <a:spcBef>
                <a:spcPts val="1600"/>
              </a:spcBef>
              <a:spcAft>
                <a:spcPts val="1600"/>
              </a:spcAft>
              <a:buClr>
                <a:schemeClr val="dk2"/>
              </a:buClr>
              <a:buSzPts val="1400"/>
              <a:buFont typeface="Roboto Slab"/>
              <a:buChar char="■"/>
              <a:defRPr sz="1400" b="0" i="0" u="none" strike="noStrike" cap="none">
                <a:solidFill>
                  <a:schemeClr val="dk2"/>
                </a:solidFill>
                <a:latin typeface="Roboto Slab"/>
                <a:ea typeface="Roboto Slab"/>
                <a:cs typeface="Roboto Slab"/>
                <a:sym typeface="Roboto Slab"/>
              </a:defRPr>
            </a:lvl9pPr>
          </a:lstStyle>
          <a:p>
            <a:endParaRPr/>
          </a:p>
        </p:txBody>
      </p:sp>
      <p:sp>
        <p:nvSpPr>
          <p:cNvPr id="77" name="Google Shape;77;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78" name="Google Shape;78;p12"/>
          <p:cNvPicPr preferRelativeResize="0"/>
          <p:nvPr/>
        </p:nvPicPr>
        <p:blipFill rotWithShape="1">
          <a:blip r:embed="rId13">
            <a:alphaModFix/>
          </a:blip>
          <a:srcRect/>
          <a:stretch/>
        </p:blipFill>
        <p:spPr>
          <a:xfrm>
            <a:off x="6796050" y="4516999"/>
            <a:ext cx="1842850" cy="413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mc:AlternateContent xmlns:mc="http://schemas.openxmlformats.org/markup-compatibility/2006" xmlns:p14="http://schemas.microsoft.com/office/powerpoint/2010/main">
    <mc:Choice Requires="p14">
      <p:transition spd="slow">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4"/>
          <p:cNvPicPr preferRelativeResize="0"/>
          <p:nvPr/>
        </p:nvPicPr>
        <p:blipFill>
          <a:blip r:embed="rId3">
            <a:alphaModFix/>
          </a:blip>
          <a:stretch>
            <a:fillRect/>
          </a:stretch>
        </p:blipFill>
        <p:spPr>
          <a:xfrm flipH="1">
            <a:off x="163025" y="1104525"/>
            <a:ext cx="2677374" cy="3468675"/>
          </a:xfrm>
          <a:prstGeom prst="rect">
            <a:avLst/>
          </a:prstGeom>
          <a:noFill/>
          <a:ln>
            <a:noFill/>
          </a:ln>
        </p:spPr>
      </p:pic>
      <p:sp>
        <p:nvSpPr>
          <p:cNvPr id="125" name="Google Shape;125;p24"/>
          <p:cNvSpPr/>
          <p:nvPr/>
        </p:nvSpPr>
        <p:spPr>
          <a:xfrm>
            <a:off x="-13375" y="0"/>
            <a:ext cx="2524500" cy="570300"/>
          </a:xfrm>
          <a:prstGeom prst="rect">
            <a:avLst/>
          </a:prstGeom>
          <a:solidFill>
            <a:srgbClr val="CC0000"/>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sp>
        <p:nvSpPr>
          <p:cNvPr id="126" name="Google Shape;126;p24"/>
          <p:cNvSpPr/>
          <p:nvPr/>
        </p:nvSpPr>
        <p:spPr>
          <a:xfrm>
            <a:off x="1967825" y="0"/>
            <a:ext cx="2524500" cy="570300"/>
          </a:xfrm>
          <a:prstGeom prst="rect">
            <a:avLst/>
          </a:prstGeom>
          <a:solidFill>
            <a:srgbClr val="1C4587"/>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sp>
        <p:nvSpPr>
          <p:cNvPr id="127" name="Google Shape;127;p24"/>
          <p:cNvSpPr/>
          <p:nvPr/>
        </p:nvSpPr>
        <p:spPr>
          <a:xfrm>
            <a:off x="4492325" y="0"/>
            <a:ext cx="2105100" cy="570300"/>
          </a:xfrm>
          <a:prstGeom prst="rect">
            <a:avLst/>
          </a:prstGeom>
          <a:solidFill>
            <a:srgbClr val="F1C232"/>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sp>
        <p:nvSpPr>
          <p:cNvPr id="128" name="Google Shape;128;p24"/>
          <p:cNvSpPr/>
          <p:nvPr/>
        </p:nvSpPr>
        <p:spPr>
          <a:xfrm>
            <a:off x="6597425" y="0"/>
            <a:ext cx="2524500" cy="570300"/>
          </a:xfrm>
          <a:prstGeom prst="rect">
            <a:avLst/>
          </a:prstGeom>
          <a:solidFill>
            <a:srgbClr val="38761D"/>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sp>
        <p:nvSpPr>
          <p:cNvPr id="129" name="Google Shape;129;p24"/>
          <p:cNvSpPr txBox="1"/>
          <p:nvPr/>
        </p:nvSpPr>
        <p:spPr>
          <a:xfrm>
            <a:off x="4492333" y="687711"/>
            <a:ext cx="4290300" cy="2171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 sz="3600" b="1" dirty="0">
                <a:solidFill>
                  <a:schemeClr val="dk1"/>
                </a:solidFill>
                <a:latin typeface="Trebuchet MS"/>
                <a:ea typeface="Trebuchet MS"/>
                <a:cs typeface="Trebuchet MS"/>
                <a:sym typeface="Trebuchet MS"/>
              </a:rPr>
              <a:t>AMFTRB</a:t>
            </a:r>
            <a:endParaRPr sz="3600" b="1" i="0" u="none" strike="noStrike" cap="none" dirty="0">
              <a:solidFill>
                <a:schemeClr val="dk1"/>
              </a:solidFill>
              <a:latin typeface="Trebuchet MS"/>
              <a:ea typeface="Trebuchet MS"/>
              <a:cs typeface="Trebuchet MS"/>
              <a:sym typeface="Trebuchet MS"/>
            </a:endParaRPr>
          </a:p>
          <a:p>
            <a:pPr marL="0" marR="0" lvl="0" indent="0" algn="ctr" rtl="0">
              <a:lnSpc>
                <a:spcPct val="100000"/>
              </a:lnSpc>
              <a:spcBef>
                <a:spcPts val="1500"/>
              </a:spcBef>
              <a:spcAft>
                <a:spcPts val="1500"/>
              </a:spcAft>
              <a:buClr>
                <a:schemeClr val="dk1"/>
              </a:buClr>
              <a:buSzPts val="1100"/>
              <a:buFont typeface="Arial"/>
              <a:buNone/>
            </a:pPr>
            <a:r>
              <a:rPr lang="en" sz="3600" b="1" i="0" u="none" strike="noStrike" cap="none" dirty="0">
                <a:solidFill>
                  <a:schemeClr val="dk1"/>
                </a:solidFill>
                <a:latin typeface="Trebuchet MS"/>
                <a:ea typeface="Trebuchet MS"/>
                <a:cs typeface="Trebuchet MS"/>
                <a:sym typeface="Trebuchet MS"/>
              </a:rPr>
              <a:t>2022 </a:t>
            </a:r>
            <a:r>
              <a:rPr lang="en" sz="3600" b="1" dirty="0">
                <a:solidFill>
                  <a:schemeClr val="dk1"/>
                </a:solidFill>
                <a:latin typeface="Trebuchet MS"/>
                <a:ea typeface="Trebuchet MS"/>
                <a:cs typeface="Trebuchet MS"/>
                <a:sym typeface="Trebuchet MS"/>
              </a:rPr>
              <a:t>Annual Meeting</a:t>
            </a:r>
            <a:endParaRPr sz="3600" b="1" i="0" u="none" strike="noStrike" cap="none" dirty="0">
              <a:solidFill>
                <a:schemeClr val="dk1"/>
              </a:solidFill>
              <a:latin typeface="Trebuchet MS"/>
              <a:ea typeface="Trebuchet MS"/>
              <a:cs typeface="Trebuchet MS"/>
              <a:sym typeface="Trebuchet MS"/>
            </a:endParaRPr>
          </a:p>
        </p:txBody>
      </p:sp>
      <p:sp>
        <p:nvSpPr>
          <p:cNvPr id="130" name="Google Shape;130;p24"/>
          <p:cNvSpPr/>
          <p:nvPr/>
        </p:nvSpPr>
        <p:spPr>
          <a:xfrm>
            <a:off x="0" y="4573200"/>
            <a:ext cx="6730809" cy="570300"/>
          </a:xfrm>
          <a:prstGeom prst="rect">
            <a:avLst/>
          </a:prstGeom>
          <a:solidFill>
            <a:srgbClr val="1C4587"/>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sp>
        <p:nvSpPr>
          <p:cNvPr id="131" name="Google Shape;131;p24"/>
          <p:cNvSpPr/>
          <p:nvPr/>
        </p:nvSpPr>
        <p:spPr>
          <a:xfrm>
            <a:off x="8800175" y="4562314"/>
            <a:ext cx="343825" cy="570300"/>
          </a:xfrm>
          <a:prstGeom prst="rect">
            <a:avLst/>
          </a:prstGeom>
          <a:solidFill>
            <a:srgbClr val="1C4587"/>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sp>
        <p:nvSpPr>
          <p:cNvPr id="132" name="Google Shape;132;p24"/>
          <p:cNvSpPr/>
          <p:nvPr/>
        </p:nvSpPr>
        <p:spPr>
          <a:xfrm>
            <a:off x="6785811" y="4362136"/>
            <a:ext cx="1911302" cy="67737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33" name="Google Shape;133;p24"/>
          <p:cNvPicPr preferRelativeResize="0"/>
          <p:nvPr/>
        </p:nvPicPr>
        <p:blipFill rotWithShape="1">
          <a:blip r:embed="rId4">
            <a:alphaModFix/>
          </a:blip>
          <a:srcRect/>
          <a:stretch/>
        </p:blipFill>
        <p:spPr>
          <a:xfrm>
            <a:off x="6833871" y="4649950"/>
            <a:ext cx="1860640" cy="416799"/>
          </a:xfrm>
          <a:prstGeom prst="rect">
            <a:avLst/>
          </a:prstGeom>
          <a:noFill/>
          <a:ln>
            <a:noFill/>
          </a:ln>
        </p:spPr>
      </p:pic>
      <p:sp>
        <p:nvSpPr>
          <p:cNvPr id="134" name="Google Shape;134;p24"/>
          <p:cNvSpPr txBox="1"/>
          <p:nvPr/>
        </p:nvSpPr>
        <p:spPr>
          <a:xfrm>
            <a:off x="2093525" y="3418463"/>
            <a:ext cx="68532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dirty="0">
                <a:latin typeface="Trebuchet MS" panose="020B0603020202020204" pitchFamily="34" charset="0"/>
                <a:ea typeface="Roboto Slab"/>
                <a:cs typeface="Roboto Slab"/>
                <a:sym typeface="Roboto Slab"/>
              </a:rPr>
              <a:t>Options for Occupational &amp; Professional Credential Portability</a:t>
            </a:r>
            <a:endParaRPr sz="1400" b="0" i="0" u="none" strike="noStrike" cap="none" dirty="0">
              <a:solidFill>
                <a:srgbClr val="000000"/>
              </a:solidFill>
              <a:latin typeface="Trebuchet MS" panose="020B0603020202020204" pitchFamily="34" charset="0"/>
              <a:sym typeface="Arial"/>
            </a:endParaRPr>
          </a:p>
        </p:txBody>
      </p:sp>
      <p:pic>
        <p:nvPicPr>
          <p:cNvPr id="135" name="Google Shape;135;p24"/>
          <p:cNvPicPr preferRelativeResize="0"/>
          <p:nvPr/>
        </p:nvPicPr>
        <p:blipFill>
          <a:blip r:embed="rId5">
            <a:alphaModFix/>
          </a:blip>
          <a:stretch>
            <a:fillRect/>
          </a:stretch>
        </p:blipFill>
        <p:spPr>
          <a:xfrm>
            <a:off x="2635875" y="882875"/>
            <a:ext cx="2348100" cy="2348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5" descr="https://lh4.googleusercontent.com/EiSucd9_E8CKpac_QUGgxTshktG4GRIjhr32ee1oEY3WvtEAu0y9fZyd4EZZiLYjh8uGjwiscnl7on8TMYxY3m380A30WtfGOqjREUqvzVfbxgl7Lln7jGgU2IdZN9MmvofYKn3r_H0"/>
          <p:cNvPicPr preferRelativeResize="0"/>
          <p:nvPr/>
        </p:nvPicPr>
        <p:blipFill rotWithShape="1">
          <a:blip r:embed="rId3">
            <a:alphaModFix/>
          </a:blip>
          <a:srcRect/>
          <a:stretch/>
        </p:blipFill>
        <p:spPr>
          <a:xfrm>
            <a:off x="307361" y="587636"/>
            <a:ext cx="5827658" cy="4201370"/>
          </a:xfrm>
          <a:prstGeom prst="rect">
            <a:avLst/>
          </a:prstGeom>
          <a:noFill/>
          <a:ln>
            <a:noFill/>
          </a:ln>
        </p:spPr>
      </p:pic>
      <p:sp>
        <p:nvSpPr>
          <p:cNvPr id="141" name="Google Shape;141;p25"/>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42" name="Google Shape;142;p25"/>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43" name="Google Shape;143;p25"/>
          <p:cNvPicPr preferRelativeResize="0"/>
          <p:nvPr/>
        </p:nvPicPr>
        <p:blipFill rotWithShape="1">
          <a:blip r:embed="rId4">
            <a:alphaModFix/>
          </a:blip>
          <a:srcRect/>
          <a:stretch/>
        </p:blipFill>
        <p:spPr>
          <a:xfrm>
            <a:off x="6832111" y="4733682"/>
            <a:ext cx="1664775" cy="372924"/>
          </a:xfrm>
          <a:prstGeom prst="rect">
            <a:avLst/>
          </a:prstGeom>
          <a:noFill/>
          <a:ln>
            <a:noFill/>
          </a:ln>
        </p:spPr>
      </p:pic>
      <p:sp>
        <p:nvSpPr>
          <p:cNvPr id="144" name="Google Shape;144;p25"/>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45" name="Google Shape;145;p25"/>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146" name="Google Shape;146;p25"/>
          <p:cNvSpPr txBox="1"/>
          <p:nvPr/>
        </p:nvSpPr>
        <p:spPr>
          <a:xfrm>
            <a:off x="231626" y="51595"/>
            <a:ext cx="8845500"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i="0" u="none" strike="noStrike" cap="none" dirty="0">
                <a:solidFill>
                  <a:schemeClr val="lt1"/>
                </a:solidFill>
                <a:latin typeface="Trebuchet MS" panose="020B0603020202020204" pitchFamily="34" charset="0"/>
                <a:ea typeface="Roboto Slab"/>
                <a:cs typeface="Roboto Slab"/>
                <a:sym typeface="Roboto Slab"/>
              </a:rPr>
              <a:t>DORA / DPO Structure</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147" name="Google Shape;147;p25"/>
          <p:cNvSpPr txBox="1"/>
          <p:nvPr/>
        </p:nvSpPr>
        <p:spPr>
          <a:xfrm>
            <a:off x="3214798" y="2649248"/>
            <a:ext cx="21945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dirty="0">
                <a:solidFill>
                  <a:srgbClr val="000000"/>
                </a:solidFill>
                <a:latin typeface="Trebuchet MS" panose="020B0603020202020204" pitchFamily="34" charset="0"/>
                <a:ea typeface="Roboto Slab"/>
                <a:cs typeface="Roboto Slab"/>
                <a:sym typeface="Roboto Slab"/>
              </a:rPr>
              <a:t>Regulates approximately </a:t>
            </a:r>
            <a:r>
              <a:rPr lang="en" sz="1600" dirty="0">
                <a:latin typeface="Trebuchet MS" panose="020B0603020202020204" pitchFamily="34" charset="0"/>
                <a:ea typeface="Roboto Slab"/>
                <a:cs typeface="Roboto Slab"/>
                <a:sym typeface="Roboto Slab"/>
              </a:rPr>
              <a:t>50</a:t>
            </a:r>
            <a:r>
              <a:rPr lang="en" sz="1600" b="0" i="0" u="none" strike="noStrike" cap="none" dirty="0">
                <a:solidFill>
                  <a:srgbClr val="000000"/>
                </a:solidFill>
                <a:latin typeface="Trebuchet MS" panose="020B0603020202020204" pitchFamily="34" charset="0"/>
                <a:ea typeface="Roboto Slab"/>
                <a:cs typeface="Roboto Slab"/>
                <a:sym typeface="Roboto Slab"/>
              </a:rPr>
              <a:t>0,000 people or</a:t>
            </a:r>
            <a:endParaRPr sz="1400" b="0" i="0" u="none" strike="noStrike" cap="none" dirty="0">
              <a:solidFill>
                <a:srgbClr val="000000"/>
              </a:solidFill>
              <a:latin typeface="Trebuchet MS" panose="020B0603020202020204" pitchFamily="34" charset="0"/>
              <a:sym typeface="Arial"/>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dirty="0">
                <a:solidFill>
                  <a:srgbClr val="000000"/>
                </a:solidFill>
                <a:latin typeface="Trebuchet MS" panose="020B0603020202020204" pitchFamily="34" charset="0"/>
                <a:ea typeface="Roboto Slab"/>
                <a:cs typeface="Roboto Slab"/>
                <a:sym typeface="Roboto Slab"/>
              </a:rPr>
              <a:t>15% of  Colorado’s workforce</a:t>
            </a:r>
            <a:endParaRPr sz="1400" b="0" i="0" u="none" strike="noStrike" cap="none" dirty="0">
              <a:solidFill>
                <a:srgbClr val="000000"/>
              </a:solidFill>
              <a:latin typeface="Trebuchet MS" panose="020B0603020202020204" pitchFamily="34" charset="0"/>
              <a:sym typeface="Arial"/>
            </a:endParaRPr>
          </a:p>
        </p:txBody>
      </p:sp>
      <p:sp>
        <p:nvSpPr>
          <p:cNvPr id="148" name="Google Shape;148;p25"/>
          <p:cNvSpPr txBox="1"/>
          <p:nvPr/>
        </p:nvSpPr>
        <p:spPr>
          <a:xfrm>
            <a:off x="379828" y="2370048"/>
            <a:ext cx="2531100" cy="15696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dirty="0">
                <a:solidFill>
                  <a:srgbClr val="000000"/>
                </a:solidFill>
                <a:latin typeface="Trebuchet MS" panose="020B0603020202020204" pitchFamily="34" charset="0"/>
                <a:ea typeface="Roboto Slab"/>
                <a:cs typeface="Roboto Slab"/>
                <a:sym typeface="Roboto Slab"/>
              </a:rPr>
              <a:t>Licensure and enforcement of 50+ professions,</a:t>
            </a:r>
            <a:endParaRPr sz="1400" b="0" i="0" u="none" strike="noStrike" cap="none" dirty="0">
              <a:solidFill>
                <a:srgbClr val="000000"/>
              </a:solidFill>
              <a:latin typeface="Trebuchet MS" panose="020B0603020202020204" pitchFamily="34" charset="0"/>
              <a:sym typeface="Arial"/>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dirty="0">
                <a:solidFill>
                  <a:srgbClr val="000000"/>
                </a:solidFill>
                <a:latin typeface="Trebuchet MS" panose="020B0603020202020204" pitchFamily="34" charset="0"/>
                <a:ea typeface="Roboto Slab"/>
                <a:cs typeface="Roboto Slab"/>
                <a:sym typeface="Roboto Slab"/>
              </a:rPr>
              <a:t>occupations and businesses, including Six Mental Health Boards</a:t>
            </a:r>
            <a:endParaRPr sz="1400" b="0" i="0" u="none" strike="noStrike" cap="none" dirty="0">
              <a:solidFill>
                <a:srgbClr val="000000"/>
              </a:solidFill>
              <a:latin typeface="Trebuchet MS" panose="020B0603020202020204" pitchFamily="34" charset="0"/>
              <a:sym typeface="Arial"/>
            </a:endParaRPr>
          </a:p>
        </p:txBody>
      </p:sp>
      <p:sp>
        <p:nvSpPr>
          <p:cNvPr id="149" name="Google Shape;149;p25"/>
          <p:cNvSpPr txBox="1"/>
          <p:nvPr/>
        </p:nvSpPr>
        <p:spPr>
          <a:xfrm>
            <a:off x="1109484" y="993844"/>
            <a:ext cx="42612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 sz="2100" b="1" i="0" u="none" strike="noStrike" cap="none" dirty="0">
                <a:solidFill>
                  <a:srgbClr val="000000"/>
                </a:solidFill>
                <a:latin typeface="Arial Black"/>
                <a:ea typeface="Arial Black"/>
                <a:cs typeface="Arial Black"/>
                <a:sym typeface="Arial Black"/>
              </a:rPr>
              <a:t>Division of Professions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r>
              <a:rPr lang="en" sz="2100" b="1" i="0" u="none" strike="noStrike" cap="none" dirty="0">
                <a:solidFill>
                  <a:srgbClr val="000000"/>
                </a:solidFill>
                <a:latin typeface="Arial Black"/>
                <a:ea typeface="Arial Black"/>
                <a:cs typeface="Arial Black"/>
                <a:sym typeface="Arial Black"/>
              </a:rPr>
              <a:t> and Occupations</a:t>
            </a:r>
            <a:endParaRPr sz="1400" b="0" i="0" u="none" strike="noStrike" cap="none" dirty="0">
              <a:solidFill>
                <a:srgbClr val="000000"/>
              </a:solidFill>
              <a:latin typeface="Arial"/>
              <a:ea typeface="Arial"/>
              <a:cs typeface="Arial"/>
              <a:sym typeface="Arial"/>
            </a:endParaRPr>
          </a:p>
        </p:txBody>
      </p:sp>
      <p:sp>
        <p:nvSpPr>
          <p:cNvPr id="150" name="Google Shape;150;p25"/>
          <p:cNvSpPr txBox="1"/>
          <p:nvPr/>
        </p:nvSpPr>
        <p:spPr>
          <a:xfrm>
            <a:off x="6258100" y="1209900"/>
            <a:ext cx="27900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Real Estate</a:t>
            </a:r>
            <a:endParaRPr sz="1400" b="0" i="0" u="none" strike="noStrike" cap="none" dirty="0">
              <a:solidFill>
                <a:srgbClr val="000000"/>
              </a:solidFill>
              <a:latin typeface="Trebuchet MS" panose="020B0603020202020204" pitchFamily="34" charset="0"/>
              <a:sym typeface="Arial"/>
            </a:endParaRPr>
          </a:p>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Civil Rights</a:t>
            </a:r>
            <a:endParaRPr sz="1400" b="0" i="0" u="none" strike="noStrike" cap="none" dirty="0">
              <a:solidFill>
                <a:srgbClr val="000000"/>
              </a:solidFill>
              <a:latin typeface="Trebuchet MS" panose="020B0603020202020204" pitchFamily="34" charset="0"/>
              <a:sym typeface="Arial"/>
            </a:endParaRPr>
          </a:p>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Banking</a:t>
            </a:r>
            <a:endParaRPr sz="1400" b="0" i="0" u="none" strike="noStrike" cap="none" dirty="0">
              <a:solidFill>
                <a:srgbClr val="000000"/>
              </a:solidFill>
              <a:latin typeface="Trebuchet MS" panose="020B0603020202020204" pitchFamily="34" charset="0"/>
              <a:sym typeface="Arial"/>
            </a:endParaRPr>
          </a:p>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Financial Services</a:t>
            </a:r>
            <a:endParaRPr sz="1400" b="0" i="0" u="none" strike="noStrike" cap="none" dirty="0">
              <a:solidFill>
                <a:srgbClr val="000000"/>
              </a:solidFill>
              <a:latin typeface="Trebuchet MS" panose="020B0603020202020204" pitchFamily="34" charset="0"/>
              <a:sym typeface="Arial"/>
            </a:endParaRPr>
          </a:p>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Securities</a:t>
            </a:r>
            <a:endParaRPr sz="1400" b="0" i="0" u="none" strike="noStrike" cap="none" dirty="0">
              <a:solidFill>
                <a:srgbClr val="000000"/>
              </a:solidFill>
              <a:latin typeface="Trebuchet MS" panose="020B0603020202020204" pitchFamily="34" charset="0"/>
              <a:sym typeface="Arial"/>
            </a:endParaRPr>
          </a:p>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Insurance</a:t>
            </a:r>
            <a:endParaRPr sz="1400" b="0" i="0" u="none" strike="noStrike" cap="none" dirty="0">
              <a:solidFill>
                <a:srgbClr val="000000"/>
              </a:solidFill>
              <a:latin typeface="Trebuchet MS" panose="020B0603020202020204" pitchFamily="34" charset="0"/>
              <a:sym typeface="Arial"/>
            </a:endParaRPr>
          </a:p>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Consumer Counsel</a:t>
            </a:r>
            <a:endParaRPr sz="1400" b="0" i="0" u="none" strike="noStrike" cap="none" dirty="0">
              <a:solidFill>
                <a:srgbClr val="000000"/>
              </a:solidFill>
              <a:latin typeface="Trebuchet MS" panose="020B0603020202020204" pitchFamily="34" charset="0"/>
              <a:sym typeface="Arial"/>
            </a:endParaRPr>
          </a:p>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Conservation</a:t>
            </a:r>
            <a:endParaRPr sz="1400" b="0" i="0" u="none" strike="noStrike" cap="none" dirty="0">
              <a:solidFill>
                <a:srgbClr val="000000"/>
              </a:solidFill>
              <a:latin typeface="Trebuchet MS" panose="020B0603020202020204" pitchFamily="34" charset="0"/>
              <a:sym typeface="Arial"/>
            </a:endParaRPr>
          </a:p>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COPRRR</a:t>
            </a:r>
            <a:endParaRPr sz="1400" b="0" i="0" u="none" strike="noStrike" cap="none" dirty="0">
              <a:solidFill>
                <a:srgbClr val="000000"/>
              </a:solidFill>
              <a:latin typeface="Trebuchet MS" panose="020B0603020202020204" pitchFamily="34" charset="0"/>
              <a:sym typeface="Arial"/>
            </a:endParaRPr>
          </a:p>
          <a:p>
            <a:pPr marL="0" marR="0" lvl="0" indent="0" algn="l" rtl="0">
              <a:lnSpc>
                <a:spcPct val="100000"/>
              </a:lnSpc>
              <a:spcBef>
                <a:spcPts val="0"/>
              </a:spcBef>
              <a:spcAft>
                <a:spcPts val="0"/>
              </a:spcAft>
              <a:buClr>
                <a:srgbClr val="000000"/>
              </a:buClr>
              <a:buSzPts val="1800"/>
              <a:buFont typeface="Arial"/>
              <a:buChar char="•"/>
            </a:pPr>
            <a:r>
              <a:rPr lang="en" sz="1800" b="0" i="0" u="none" strike="noStrike" cap="none" dirty="0">
                <a:solidFill>
                  <a:srgbClr val="000000"/>
                </a:solidFill>
                <a:latin typeface="Trebuchet MS" panose="020B0603020202020204" pitchFamily="34" charset="0"/>
                <a:ea typeface="Roboto Slab"/>
                <a:cs typeface="Roboto Slab"/>
                <a:sym typeface="Roboto Slab"/>
              </a:rPr>
              <a:t> Public Utilities</a:t>
            </a:r>
            <a:endParaRPr sz="1800" b="0" i="0" u="none" strike="noStrike" cap="none" dirty="0">
              <a:solidFill>
                <a:schemeClr val="dk1"/>
              </a:solidFill>
              <a:latin typeface="Trebuchet MS" panose="020B0603020202020204" pitchFamily="34" charset="0"/>
              <a:ea typeface="Roboto Slab"/>
              <a:cs typeface="Roboto Slab"/>
              <a:sym typeface="Roboto Slab"/>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Roboto Slab"/>
              <a:ea typeface="Roboto Slab"/>
              <a:cs typeface="Roboto Slab"/>
              <a:sym typeface="Roboto Slab"/>
            </a:endParaRPr>
          </a:p>
        </p:txBody>
      </p:sp>
      <p:sp>
        <p:nvSpPr>
          <p:cNvPr id="151" name="Google Shape;151;p25"/>
          <p:cNvSpPr txBox="1"/>
          <p:nvPr/>
        </p:nvSpPr>
        <p:spPr>
          <a:xfrm>
            <a:off x="6047186" y="941329"/>
            <a:ext cx="33888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dirty="0">
                <a:solidFill>
                  <a:srgbClr val="000000"/>
                </a:solidFill>
                <a:latin typeface="Arial Black"/>
                <a:ea typeface="Arial Black"/>
                <a:cs typeface="Arial Black"/>
                <a:sym typeface="Arial Black"/>
              </a:rPr>
              <a:t>Other DORA Divisions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6"/>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Trebuchet MS" panose="020B0603020202020204" pitchFamily="34" charset="0"/>
              <a:sym typeface="Arial"/>
            </a:endParaRPr>
          </a:p>
        </p:txBody>
      </p:sp>
      <p:sp>
        <p:nvSpPr>
          <p:cNvPr id="157" name="Google Shape;157;p26"/>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rebuchet MS" panose="020B0603020202020204" pitchFamily="34" charset="0"/>
              <a:sym typeface="Arial"/>
            </a:endParaRPr>
          </a:p>
        </p:txBody>
      </p:sp>
      <p:pic>
        <p:nvPicPr>
          <p:cNvPr id="158" name="Google Shape;158;p26"/>
          <p:cNvPicPr preferRelativeResize="0"/>
          <p:nvPr/>
        </p:nvPicPr>
        <p:blipFill rotWithShape="1">
          <a:blip r:embed="rId3">
            <a:alphaModFix/>
          </a:blip>
          <a:srcRect/>
          <a:stretch/>
        </p:blipFill>
        <p:spPr>
          <a:xfrm>
            <a:off x="6832111" y="4733682"/>
            <a:ext cx="1664775" cy="372924"/>
          </a:xfrm>
          <a:prstGeom prst="rect">
            <a:avLst/>
          </a:prstGeom>
          <a:noFill/>
          <a:ln>
            <a:noFill/>
          </a:ln>
        </p:spPr>
      </p:pic>
      <p:sp>
        <p:nvSpPr>
          <p:cNvPr id="159" name="Google Shape;159;p26"/>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Trebuchet MS" panose="020B0603020202020204" pitchFamily="34" charset="0"/>
              <a:sym typeface="Arial"/>
            </a:endParaRPr>
          </a:p>
        </p:txBody>
      </p:sp>
      <p:sp>
        <p:nvSpPr>
          <p:cNvPr id="160" name="Google Shape;160;p26"/>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Trebuchet MS" panose="020B0603020202020204" pitchFamily="34" charset="0"/>
              <a:sym typeface="Arial"/>
            </a:endParaRPr>
          </a:p>
        </p:txBody>
      </p:sp>
      <p:sp>
        <p:nvSpPr>
          <p:cNvPr id="161" name="Google Shape;161;p26"/>
          <p:cNvSpPr txBox="1"/>
          <p:nvPr/>
        </p:nvSpPr>
        <p:spPr>
          <a:xfrm>
            <a:off x="231626" y="51595"/>
            <a:ext cx="8845500"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i="0" u="none" strike="noStrike" cap="none" dirty="0">
                <a:solidFill>
                  <a:schemeClr val="lt1"/>
                </a:solidFill>
                <a:latin typeface="Trebuchet MS" panose="020B0603020202020204" pitchFamily="34" charset="0"/>
                <a:ea typeface="Roboto Slab"/>
                <a:cs typeface="Roboto Slab"/>
                <a:sym typeface="Roboto Slab"/>
              </a:rPr>
              <a:t>DPO: What We Do</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162" name="Google Shape;162;p26"/>
          <p:cNvSpPr/>
          <p:nvPr/>
        </p:nvSpPr>
        <p:spPr>
          <a:xfrm>
            <a:off x="709052" y="1752370"/>
            <a:ext cx="3179700" cy="350700"/>
          </a:xfrm>
          <a:prstGeom prst="snip2DiagRect">
            <a:avLst>
              <a:gd name="adj1" fmla="val 0"/>
              <a:gd name="adj2" fmla="val 16667"/>
            </a:avLst>
          </a:prstGeom>
          <a:solidFill>
            <a:srgbClr val="C2002C"/>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panose="020B0603020202020204" pitchFamily="34" charset="0"/>
              <a:sym typeface="Arial"/>
            </a:endParaRPr>
          </a:p>
        </p:txBody>
      </p:sp>
      <p:sp>
        <p:nvSpPr>
          <p:cNvPr id="163" name="Google Shape;163;p26"/>
          <p:cNvSpPr/>
          <p:nvPr/>
        </p:nvSpPr>
        <p:spPr>
          <a:xfrm>
            <a:off x="680915" y="787546"/>
            <a:ext cx="3179700" cy="355800"/>
          </a:xfrm>
          <a:prstGeom prst="snip2DiagRect">
            <a:avLst>
              <a:gd name="adj1" fmla="val 0"/>
              <a:gd name="adj2" fmla="val 16667"/>
            </a:avLst>
          </a:prstGeom>
          <a:solidFill>
            <a:srgbClr val="001970"/>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panose="020B0603020202020204" pitchFamily="34" charset="0"/>
              <a:sym typeface="Arial"/>
            </a:endParaRPr>
          </a:p>
        </p:txBody>
      </p:sp>
      <p:sp>
        <p:nvSpPr>
          <p:cNvPr id="164" name="Google Shape;164;p26"/>
          <p:cNvSpPr/>
          <p:nvPr/>
        </p:nvSpPr>
        <p:spPr>
          <a:xfrm>
            <a:off x="680915" y="1259596"/>
            <a:ext cx="3191700" cy="372000"/>
          </a:xfrm>
          <a:prstGeom prst="snip2DiagRect">
            <a:avLst>
              <a:gd name="adj1" fmla="val 0"/>
              <a:gd name="adj2" fmla="val 16667"/>
            </a:avLst>
          </a:prstGeom>
          <a:solidFill>
            <a:srgbClr val="38761D"/>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panose="020B0603020202020204" pitchFamily="34" charset="0"/>
              <a:sym typeface="Arial"/>
            </a:endParaRPr>
          </a:p>
        </p:txBody>
      </p:sp>
      <p:sp>
        <p:nvSpPr>
          <p:cNvPr id="165" name="Google Shape;165;p26"/>
          <p:cNvSpPr/>
          <p:nvPr/>
        </p:nvSpPr>
        <p:spPr>
          <a:xfrm>
            <a:off x="705162" y="2250405"/>
            <a:ext cx="3191700" cy="335100"/>
          </a:xfrm>
          <a:prstGeom prst="snip2DiagRect">
            <a:avLst>
              <a:gd name="adj1" fmla="val 0"/>
              <a:gd name="adj2" fmla="val 16667"/>
            </a:avLst>
          </a:prstGeom>
          <a:solidFill>
            <a:srgbClr val="F1C232"/>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panose="020B0603020202020204" pitchFamily="34" charset="0"/>
              <a:sym typeface="Arial"/>
            </a:endParaRPr>
          </a:p>
        </p:txBody>
      </p:sp>
      <p:sp>
        <p:nvSpPr>
          <p:cNvPr id="166" name="Google Shape;166;p26"/>
          <p:cNvSpPr/>
          <p:nvPr/>
        </p:nvSpPr>
        <p:spPr>
          <a:xfrm>
            <a:off x="698257" y="2735079"/>
            <a:ext cx="3178500" cy="355800"/>
          </a:xfrm>
          <a:prstGeom prst="snip2DiagRect">
            <a:avLst>
              <a:gd name="adj1" fmla="val 0"/>
              <a:gd name="adj2" fmla="val 16667"/>
            </a:avLst>
          </a:prstGeom>
          <a:solidFill>
            <a:srgbClr val="001970"/>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panose="020B0603020202020204" pitchFamily="34" charset="0"/>
              <a:sym typeface="Arial"/>
            </a:endParaRPr>
          </a:p>
        </p:txBody>
      </p:sp>
      <p:sp>
        <p:nvSpPr>
          <p:cNvPr id="167" name="Google Shape;167;p26"/>
          <p:cNvSpPr/>
          <p:nvPr/>
        </p:nvSpPr>
        <p:spPr>
          <a:xfrm>
            <a:off x="706448" y="3213808"/>
            <a:ext cx="3190500" cy="350700"/>
          </a:xfrm>
          <a:prstGeom prst="snip2DiagRect">
            <a:avLst>
              <a:gd name="adj1" fmla="val 0"/>
              <a:gd name="adj2" fmla="val 16667"/>
            </a:avLst>
          </a:prstGeom>
          <a:solidFill>
            <a:srgbClr val="38761D"/>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panose="020B0603020202020204" pitchFamily="34" charset="0"/>
              <a:sym typeface="Arial"/>
            </a:endParaRPr>
          </a:p>
        </p:txBody>
      </p:sp>
      <p:sp>
        <p:nvSpPr>
          <p:cNvPr id="168" name="Google Shape;168;p26"/>
          <p:cNvSpPr txBox="1"/>
          <p:nvPr/>
        </p:nvSpPr>
        <p:spPr>
          <a:xfrm>
            <a:off x="696977" y="2187186"/>
            <a:ext cx="3179700" cy="42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1800" b="1" i="0" u="none" strike="noStrike" cap="none" dirty="0">
                <a:solidFill>
                  <a:srgbClr val="FFFFFF"/>
                </a:solidFill>
                <a:latin typeface="Trebuchet MS" panose="020B0603020202020204" pitchFamily="34" charset="0"/>
                <a:ea typeface="Roboto Slab"/>
                <a:cs typeface="Roboto Slab"/>
                <a:sym typeface="Roboto Slab"/>
              </a:rPr>
              <a:t>Licensing / Permitting</a:t>
            </a:r>
            <a:endParaRPr sz="1800" b="1" i="0" u="none" strike="noStrike" cap="none" dirty="0">
              <a:solidFill>
                <a:srgbClr val="FFFFFF"/>
              </a:solidFill>
              <a:latin typeface="Trebuchet MS" panose="020B0603020202020204" pitchFamily="34" charset="0"/>
              <a:ea typeface="Roboto Slab"/>
              <a:cs typeface="Roboto Slab"/>
              <a:sym typeface="Roboto Slab"/>
            </a:endParaRPr>
          </a:p>
        </p:txBody>
      </p:sp>
      <p:sp>
        <p:nvSpPr>
          <p:cNvPr id="169" name="Google Shape;169;p26"/>
          <p:cNvSpPr txBox="1"/>
          <p:nvPr/>
        </p:nvSpPr>
        <p:spPr>
          <a:xfrm>
            <a:off x="699577" y="3161966"/>
            <a:ext cx="3179700" cy="42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1800" b="1" i="0" u="none" strike="noStrike" cap="none">
                <a:solidFill>
                  <a:srgbClr val="FFFFFF"/>
                </a:solidFill>
                <a:latin typeface="Trebuchet MS" panose="020B0603020202020204" pitchFamily="34" charset="0"/>
                <a:ea typeface="Roboto Slab"/>
                <a:cs typeface="Roboto Slab"/>
                <a:sym typeface="Roboto Slab"/>
              </a:rPr>
              <a:t>Enforcement</a:t>
            </a:r>
            <a:endParaRPr sz="1800" b="1" i="0" u="none" strike="noStrike" cap="none">
              <a:solidFill>
                <a:srgbClr val="FFFFFF"/>
              </a:solidFill>
              <a:latin typeface="Trebuchet MS" panose="020B0603020202020204" pitchFamily="34" charset="0"/>
              <a:ea typeface="Roboto Slab"/>
              <a:cs typeface="Roboto Slab"/>
              <a:sym typeface="Roboto Slab"/>
            </a:endParaRPr>
          </a:p>
        </p:txBody>
      </p:sp>
      <p:sp>
        <p:nvSpPr>
          <p:cNvPr id="170" name="Google Shape;170;p26"/>
          <p:cNvSpPr txBox="1"/>
          <p:nvPr/>
        </p:nvSpPr>
        <p:spPr>
          <a:xfrm>
            <a:off x="696977" y="2680755"/>
            <a:ext cx="3179700" cy="42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1800" b="1" i="0" u="none" strike="noStrike" cap="none">
                <a:solidFill>
                  <a:srgbClr val="FFFFFF"/>
                </a:solidFill>
                <a:latin typeface="Trebuchet MS" panose="020B0603020202020204" pitchFamily="34" charset="0"/>
                <a:ea typeface="Roboto Slab"/>
                <a:cs typeface="Roboto Slab"/>
                <a:sym typeface="Roboto Slab"/>
              </a:rPr>
              <a:t>Investigations</a:t>
            </a:r>
            <a:endParaRPr sz="1400" b="0" i="0" u="none" strike="noStrike" cap="none">
              <a:solidFill>
                <a:srgbClr val="000000"/>
              </a:solidFill>
              <a:latin typeface="Trebuchet MS" panose="020B0603020202020204" pitchFamily="34" charset="0"/>
              <a:sym typeface="Arial"/>
            </a:endParaRPr>
          </a:p>
          <a:p>
            <a:pPr marL="0" marR="0" lvl="0" indent="0" algn="ctr" rtl="0">
              <a:lnSpc>
                <a:spcPct val="100000"/>
              </a:lnSpc>
              <a:spcBef>
                <a:spcPts val="0"/>
              </a:spcBef>
              <a:spcAft>
                <a:spcPts val="0"/>
              </a:spcAft>
              <a:buClr>
                <a:srgbClr val="000000"/>
              </a:buClr>
              <a:buSzPts val="2400"/>
              <a:buFont typeface="Arial"/>
              <a:buNone/>
            </a:pPr>
            <a:endParaRPr sz="1800" b="1" i="0" u="none" strike="noStrike" cap="none">
              <a:solidFill>
                <a:srgbClr val="FFFFFF"/>
              </a:solidFill>
              <a:latin typeface="Trebuchet MS" panose="020B0603020202020204" pitchFamily="34" charset="0"/>
              <a:ea typeface="Roboto Slab"/>
              <a:cs typeface="Roboto Slab"/>
              <a:sym typeface="Roboto Slab"/>
            </a:endParaRPr>
          </a:p>
        </p:txBody>
      </p:sp>
      <p:sp>
        <p:nvSpPr>
          <p:cNvPr id="171" name="Google Shape;171;p26"/>
          <p:cNvSpPr/>
          <p:nvPr/>
        </p:nvSpPr>
        <p:spPr>
          <a:xfrm>
            <a:off x="717237" y="3700677"/>
            <a:ext cx="3179700" cy="355800"/>
          </a:xfrm>
          <a:prstGeom prst="snip2DiagRect">
            <a:avLst>
              <a:gd name="adj1" fmla="val 0"/>
              <a:gd name="adj2" fmla="val 16667"/>
            </a:avLst>
          </a:prstGeom>
          <a:solidFill>
            <a:srgbClr val="C2002C"/>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panose="020B0603020202020204" pitchFamily="34" charset="0"/>
              <a:sym typeface="Arial"/>
            </a:endParaRPr>
          </a:p>
        </p:txBody>
      </p:sp>
      <p:sp>
        <p:nvSpPr>
          <p:cNvPr id="172" name="Google Shape;172;p26"/>
          <p:cNvSpPr/>
          <p:nvPr/>
        </p:nvSpPr>
        <p:spPr>
          <a:xfrm>
            <a:off x="717237" y="4163388"/>
            <a:ext cx="3191700" cy="372000"/>
          </a:xfrm>
          <a:prstGeom prst="snip2DiagRect">
            <a:avLst>
              <a:gd name="adj1" fmla="val 0"/>
              <a:gd name="adj2" fmla="val 16667"/>
            </a:avLst>
          </a:prstGeom>
          <a:solidFill>
            <a:srgbClr val="F1C232"/>
          </a:solidFill>
          <a:ln>
            <a:noFill/>
          </a:ln>
          <a:effectLst>
            <a:outerShdw blurRad="57150" dist="19050" dir="5400000" algn="bl" rotWithShape="0">
              <a:srgbClr val="000000">
                <a:alpha val="49019"/>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rebuchet MS" panose="020B0603020202020204" pitchFamily="34" charset="0"/>
              <a:sym typeface="Arial"/>
            </a:endParaRPr>
          </a:p>
        </p:txBody>
      </p:sp>
      <p:sp>
        <p:nvSpPr>
          <p:cNvPr id="173" name="Google Shape;173;p26"/>
          <p:cNvSpPr txBox="1"/>
          <p:nvPr/>
        </p:nvSpPr>
        <p:spPr>
          <a:xfrm>
            <a:off x="717237" y="3650526"/>
            <a:ext cx="3179700" cy="42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1800" b="1" i="0" u="none" strike="noStrike" cap="none">
                <a:solidFill>
                  <a:srgbClr val="FFFFFF"/>
                </a:solidFill>
                <a:latin typeface="Trebuchet MS" panose="020B0603020202020204" pitchFamily="34" charset="0"/>
                <a:ea typeface="Roboto Slab"/>
                <a:cs typeface="Roboto Slab"/>
                <a:sym typeface="Roboto Slab"/>
              </a:rPr>
              <a:t>Complaint Resolution</a:t>
            </a:r>
            <a:endParaRPr sz="1800" b="1" i="0" u="none" strike="noStrike" cap="none">
              <a:solidFill>
                <a:srgbClr val="FFFFFF"/>
              </a:solidFill>
              <a:latin typeface="Trebuchet MS" panose="020B0603020202020204" pitchFamily="34" charset="0"/>
              <a:ea typeface="Roboto Slab"/>
              <a:cs typeface="Roboto Slab"/>
              <a:sym typeface="Roboto Slab"/>
            </a:endParaRPr>
          </a:p>
        </p:txBody>
      </p:sp>
      <p:sp>
        <p:nvSpPr>
          <p:cNvPr id="174" name="Google Shape;174;p26"/>
          <p:cNvSpPr txBox="1"/>
          <p:nvPr/>
        </p:nvSpPr>
        <p:spPr>
          <a:xfrm>
            <a:off x="758449" y="4139418"/>
            <a:ext cx="3200100" cy="42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1800" b="1" i="0" u="none" strike="noStrike" cap="none">
                <a:solidFill>
                  <a:srgbClr val="FFFFFF"/>
                </a:solidFill>
                <a:latin typeface="Trebuchet MS" panose="020B0603020202020204" pitchFamily="34" charset="0"/>
                <a:ea typeface="Roboto Slab"/>
                <a:cs typeface="Roboto Slab"/>
                <a:sym typeface="Roboto Slab"/>
              </a:rPr>
              <a:t>Public Meetings</a:t>
            </a:r>
            <a:endParaRPr sz="1800" b="1" i="0" u="none" strike="noStrike" cap="none">
              <a:solidFill>
                <a:srgbClr val="FFFFFF"/>
              </a:solidFill>
              <a:latin typeface="Trebuchet MS" panose="020B0603020202020204" pitchFamily="34" charset="0"/>
              <a:ea typeface="Roboto Slab"/>
              <a:cs typeface="Roboto Slab"/>
              <a:sym typeface="Roboto Slab"/>
            </a:endParaRPr>
          </a:p>
        </p:txBody>
      </p:sp>
      <p:pic>
        <p:nvPicPr>
          <p:cNvPr id="175" name="Google Shape;175;p26" descr="A picture containing sky, outdoor, city, several&#10;&#10;Description automatically generated"/>
          <p:cNvPicPr preferRelativeResize="0"/>
          <p:nvPr/>
        </p:nvPicPr>
        <p:blipFill rotWithShape="1">
          <a:blip r:embed="rId4">
            <a:alphaModFix/>
          </a:blip>
          <a:srcRect/>
          <a:stretch/>
        </p:blipFill>
        <p:spPr>
          <a:xfrm>
            <a:off x="4128248" y="1065693"/>
            <a:ext cx="4486371" cy="2990914"/>
          </a:xfrm>
          <a:prstGeom prst="rect">
            <a:avLst/>
          </a:prstGeom>
          <a:noFill/>
          <a:ln w="9525" cap="flat" cmpd="sng">
            <a:solidFill>
              <a:schemeClr val="dk1"/>
            </a:solidFill>
            <a:prstDash val="solid"/>
            <a:round/>
            <a:headEnd type="none" w="sm" len="sm"/>
            <a:tailEnd type="none" w="sm" len="sm"/>
          </a:ln>
        </p:spPr>
      </p:pic>
      <p:sp>
        <p:nvSpPr>
          <p:cNvPr id="176" name="Google Shape;176;p26"/>
          <p:cNvSpPr txBox="1"/>
          <p:nvPr/>
        </p:nvSpPr>
        <p:spPr>
          <a:xfrm>
            <a:off x="680915" y="737395"/>
            <a:ext cx="3179700" cy="42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1800" b="1" i="0" u="none" strike="noStrike" cap="none">
                <a:solidFill>
                  <a:srgbClr val="FFFFFF"/>
                </a:solidFill>
                <a:latin typeface="Trebuchet MS" panose="020B0603020202020204" pitchFamily="34" charset="0"/>
                <a:ea typeface="Roboto Slab"/>
                <a:cs typeface="Roboto Slab"/>
                <a:sym typeface="Roboto Slab"/>
              </a:rPr>
              <a:t>Inspections</a:t>
            </a:r>
            <a:endParaRPr sz="1800" b="1" i="0" u="none" strike="noStrike" cap="none">
              <a:solidFill>
                <a:srgbClr val="FFFFFF"/>
              </a:solidFill>
              <a:latin typeface="Trebuchet MS" panose="020B0603020202020204" pitchFamily="34" charset="0"/>
              <a:ea typeface="Roboto Slab"/>
              <a:cs typeface="Roboto Slab"/>
              <a:sym typeface="Roboto Slab"/>
            </a:endParaRPr>
          </a:p>
        </p:txBody>
      </p:sp>
      <p:sp>
        <p:nvSpPr>
          <p:cNvPr id="177" name="Google Shape;177;p26"/>
          <p:cNvSpPr txBox="1"/>
          <p:nvPr/>
        </p:nvSpPr>
        <p:spPr>
          <a:xfrm>
            <a:off x="680915" y="1218895"/>
            <a:ext cx="3179700" cy="42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1800" b="1" i="0" u="none" strike="noStrike" cap="none">
                <a:solidFill>
                  <a:srgbClr val="FFFFFF"/>
                </a:solidFill>
                <a:latin typeface="Trebuchet MS" panose="020B0603020202020204" pitchFamily="34" charset="0"/>
                <a:ea typeface="Roboto Slab"/>
                <a:cs typeface="Roboto Slab"/>
                <a:sym typeface="Roboto Slab"/>
              </a:rPr>
              <a:t>Audits</a:t>
            </a:r>
            <a:endParaRPr sz="1800" b="1" i="0" u="none" strike="noStrike" cap="none">
              <a:solidFill>
                <a:srgbClr val="FFFFFF"/>
              </a:solidFill>
              <a:latin typeface="Trebuchet MS" panose="020B0603020202020204" pitchFamily="34" charset="0"/>
              <a:ea typeface="Roboto Slab"/>
              <a:cs typeface="Roboto Slab"/>
              <a:sym typeface="Roboto Slab"/>
            </a:endParaRPr>
          </a:p>
        </p:txBody>
      </p:sp>
      <p:sp>
        <p:nvSpPr>
          <p:cNvPr id="178" name="Google Shape;178;p26"/>
          <p:cNvSpPr txBox="1"/>
          <p:nvPr/>
        </p:nvSpPr>
        <p:spPr>
          <a:xfrm>
            <a:off x="717238" y="1711708"/>
            <a:ext cx="3179700" cy="42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 sz="1800" b="1" i="0" u="none" strike="noStrike" cap="none">
                <a:solidFill>
                  <a:srgbClr val="FFFFFF"/>
                </a:solidFill>
                <a:latin typeface="Trebuchet MS" panose="020B0603020202020204" pitchFamily="34" charset="0"/>
                <a:ea typeface="Roboto Slab"/>
                <a:cs typeface="Roboto Slab"/>
                <a:sym typeface="Roboto Slab"/>
              </a:rPr>
              <a:t>Education &amp; Outreach</a:t>
            </a:r>
            <a:endParaRPr sz="1800" b="1" i="0" u="none" strike="noStrike" cap="none">
              <a:solidFill>
                <a:srgbClr val="FFFFFF"/>
              </a:solidFill>
              <a:latin typeface="Trebuchet MS" panose="020B0603020202020204" pitchFamily="34" charset="0"/>
              <a:ea typeface="Roboto Slab"/>
              <a:cs typeface="Roboto Slab"/>
              <a:sym typeface="Roboto Slab"/>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2"/>
        <p:cNvGrpSpPr/>
        <p:nvPr/>
      </p:nvGrpSpPr>
      <p:grpSpPr>
        <a:xfrm>
          <a:off x="0" y="0"/>
          <a:ext cx="0" cy="0"/>
          <a:chOff x="0" y="0"/>
          <a:chExt cx="0" cy="0"/>
        </a:xfrm>
      </p:grpSpPr>
      <p:sp>
        <p:nvSpPr>
          <p:cNvPr id="183" name="Google Shape;183;p27"/>
          <p:cNvSpPr/>
          <p:nvPr/>
        </p:nvSpPr>
        <p:spPr>
          <a:xfrm>
            <a:off x="2955" y="0"/>
            <a:ext cx="9144000" cy="5143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27"/>
          <p:cNvSpPr/>
          <p:nvPr/>
        </p:nvSpPr>
        <p:spPr>
          <a:xfrm>
            <a:off x="231625" y="294875"/>
            <a:ext cx="8729700" cy="5532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185" name="Google Shape;185;p27"/>
          <p:cNvSpPr txBox="1">
            <a:spLocks noGrp="1"/>
          </p:cNvSpPr>
          <p:nvPr>
            <p:ph type="title"/>
          </p:nvPr>
        </p:nvSpPr>
        <p:spPr>
          <a:xfrm>
            <a:off x="115812" y="226639"/>
            <a:ext cx="8961300" cy="685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0"/>
              <a:buNone/>
            </a:pPr>
            <a:r>
              <a:rPr lang="en" sz="3000" b="1" dirty="0">
                <a:solidFill>
                  <a:schemeClr val="lt1"/>
                </a:solidFill>
                <a:latin typeface="Trebuchet MS" panose="020B0603020202020204" pitchFamily="34" charset="0"/>
                <a:ea typeface="Roboto Slab"/>
                <a:cs typeface="Roboto Slab"/>
                <a:sym typeface="Roboto Slab"/>
              </a:rPr>
              <a:t>The thing about portability is….</a:t>
            </a:r>
            <a:endParaRPr sz="3000" b="1" dirty="0">
              <a:solidFill>
                <a:schemeClr val="lt1"/>
              </a:solidFill>
              <a:latin typeface="Trebuchet MS" panose="020B0603020202020204" pitchFamily="34" charset="0"/>
              <a:ea typeface="Roboto Slab"/>
              <a:cs typeface="Roboto Slab"/>
              <a:sym typeface="Roboto Slab"/>
            </a:endParaRPr>
          </a:p>
        </p:txBody>
      </p:sp>
      <p:sp>
        <p:nvSpPr>
          <p:cNvPr id="186" name="Google Shape;186;p27"/>
          <p:cNvSpPr/>
          <p:nvPr/>
        </p:nvSpPr>
        <p:spPr>
          <a:xfrm>
            <a:off x="1574418" y="4408775"/>
            <a:ext cx="19662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7" name="Google Shape;187;p27"/>
          <p:cNvSpPr/>
          <p:nvPr/>
        </p:nvSpPr>
        <p:spPr>
          <a:xfrm>
            <a:off x="0" y="4606332"/>
            <a:ext cx="6546900" cy="537300"/>
          </a:xfrm>
          <a:prstGeom prst="rect">
            <a:avLst/>
          </a:prstGeom>
          <a:solidFill>
            <a:schemeClr val="dk2"/>
          </a:solidFill>
          <a:ln>
            <a:noFill/>
          </a:ln>
          <a:effectLst>
            <a:outerShdw blurRad="57150" dist="19050" dir="5400000" algn="bl" rotWithShape="0">
              <a:srgbClr val="000000">
                <a:alpha val="4824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88" name="Google Shape;188;p27"/>
          <p:cNvSpPr/>
          <p:nvPr/>
        </p:nvSpPr>
        <p:spPr>
          <a:xfrm>
            <a:off x="8846975" y="4606332"/>
            <a:ext cx="297000" cy="537300"/>
          </a:xfrm>
          <a:prstGeom prst="rect">
            <a:avLst/>
          </a:prstGeom>
          <a:solidFill>
            <a:schemeClr val="dk2"/>
          </a:solidFill>
          <a:ln>
            <a:noFill/>
          </a:ln>
          <a:effectLst>
            <a:outerShdw blurRad="57150" dist="19050" dir="5400000" algn="bl" rotWithShape="0">
              <a:srgbClr val="000000">
                <a:alpha val="4824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189" name="Google Shape;189;p27"/>
          <p:cNvPicPr preferRelativeResize="0"/>
          <p:nvPr/>
        </p:nvPicPr>
        <p:blipFill rotWithShape="1">
          <a:blip r:embed="rId4">
            <a:alphaModFix/>
          </a:blip>
          <a:srcRect/>
          <a:stretch/>
        </p:blipFill>
        <p:spPr>
          <a:xfrm>
            <a:off x="6766617" y="4666516"/>
            <a:ext cx="1860640" cy="416799"/>
          </a:xfrm>
          <a:prstGeom prst="rect">
            <a:avLst/>
          </a:prstGeom>
          <a:noFill/>
          <a:ln>
            <a:noFill/>
          </a:ln>
        </p:spPr>
      </p:pic>
      <p:pic>
        <p:nvPicPr>
          <p:cNvPr id="190" name="Google Shape;190;p27"/>
          <p:cNvPicPr preferRelativeResize="0"/>
          <p:nvPr/>
        </p:nvPicPr>
        <p:blipFill rotWithShape="1">
          <a:blip r:embed="rId4">
            <a:alphaModFix/>
          </a:blip>
          <a:srcRect/>
          <a:stretch/>
        </p:blipFill>
        <p:spPr>
          <a:xfrm>
            <a:off x="6833871" y="4649950"/>
            <a:ext cx="1860640" cy="416799"/>
          </a:xfrm>
          <a:prstGeom prst="rect">
            <a:avLst/>
          </a:prstGeom>
          <a:noFill/>
          <a:ln>
            <a:noFill/>
          </a:ln>
        </p:spPr>
      </p:pic>
      <p:sp>
        <p:nvSpPr>
          <p:cNvPr id="191" name="Google Shape;191;p27"/>
          <p:cNvSpPr txBox="1"/>
          <p:nvPr/>
        </p:nvSpPr>
        <p:spPr>
          <a:xfrm>
            <a:off x="689524" y="2502451"/>
            <a:ext cx="3902100" cy="419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1800" b="1" i="0" u="none" strike="noStrike" cap="none">
              <a:solidFill>
                <a:srgbClr val="FFFFFF"/>
              </a:solidFill>
              <a:latin typeface="Roboto Slab"/>
              <a:ea typeface="Roboto Slab"/>
              <a:cs typeface="Roboto Slab"/>
              <a:sym typeface="Roboto Slab"/>
            </a:endParaRPr>
          </a:p>
        </p:txBody>
      </p:sp>
      <p:sp>
        <p:nvSpPr>
          <p:cNvPr id="192" name="Google Shape;192;p27"/>
          <p:cNvSpPr/>
          <p:nvPr/>
        </p:nvSpPr>
        <p:spPr>
          <a:xfrm>
            <a:off x="458825" y="1275000"/>
            <a:ext cx="3784200" cy="2968800"/>
          </a:xfrm>
          <a:prstGeom prst="snip2DiagRect">
            <a:avLst>
              <a:gd name="adj1" fmla="val 0"/>
              <a:gd name="adj2" fmla="val 16667"/>
            </a:avLst>
          </a:prstGeom>
          <a:solidFill>
            <a:srgbClr val="8CA7B5"/>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dirty="0">
                <a:solidFill>
                  <a:schemeClr val="lt1"/>
                </a:solidFill>
                <a:latin typeface="Trebuchet MS" panose="020B0603020202020204" pitchFamily="34" charset="0"/>
                <a:ea typeface="Roboto Slab"/>
                <a:cs typeface="Roboto Slab"/>
                <a:sym typeface="Roboto Slab"/>
              </a:rPr>
              <a:t>Need to balance concerns for workforce development with </a:t>
            </a:r>
            <a:r>
              <a:rPr lang="en" sz="2000" u="sng" dirty="0">
                <a:solidFill>
                  <a:schemeClr val="lt1"/>
                </a:solidFill>
                <a:latin typeface="Trebuchet MS" panose="020B0603020202020204" pitchFamily="34" charset="0"/>
                <a:ea typeface="Roboto Slab"/>
                <a:cs typeface="Roboto Slab"/>
                <a:sym typeface="Roboto Slab"/>
              </a:rPr>
              <a:t>main goal</a:t>
            </a:r>
            <a:r>
              <a:rPr lang="en" sz="2000" dirty="0">
                <a:solidFill>
                  <a:schemeClr val="lt1"/>
                </a:solidFill>
                <a:latin typeface="Trebuchet MS" panose="020B0603020202020204" pitchFamily="34" charset="0"/>
                <a:ea typeface="Roboto Slab"/>
                <a:cs typeface="Roboto Slab"/>
                <a:sym typeface="Roboto Slab"/>
              </a:rPr>
              <a:t> of public protection and ensuring licensees meet (and maintain) </a:t>
            </a:r>
            <a:r>
              <a:rPr lang="en" sz="2000" u="sng" dirty="0">
                <a:solidFill>
                  <a:schemeClr val="lt1"/>
                </a:solidFill>
                <a:latin typeface="Trebuchet MS" panose="020B0603020202020204" pitchFamily="34" charset="0"/>
                <a:ea typeface="Roboto Slab"/>
                <a:cs typeface="Roboto Slab"/>
                <a:sym typeface="Roboto Slab"/>
              </a:rPr>
              <a:t>minimum level of competency</a:t>
            </a:r>
            <a:r>
              <a:rPr lang="en" sz="2000" dirty="0">
                <a:solidFill>
                  <a:schemeClr val="lt1"/>
                </a:solidFill>
                <a:latin typeface="Trebuchet MS" panose="020B0603020202020204" pitchFamily="34" charset="0"/>
                <a:ea typeface="Roboto Slab"/>
                <a:cs typeface="Roboto Slab"/>
                <a:sym typeface="Roboto Slab"/>
              </a:rPr>
              <a:t> </a:t>
            </a:r>
            <a:endParaRPr sz="26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193" name="Google Shape;193;p27"/>
          <p:cNvSpPr/>
          <p:nvPr/>
        </p:nvSpPr>
        <p:spPr>
          <a:xfrm>
            <a:off x="5135587" y="3516933"/>
            <a:ext cx="3179700" cy="814800"/>
          </a:xfrm>
          <a:prstGeom prst="snip2DiagRect">
            <a:avLst>
              <a:gd name="adj1" fmla="val 0"/>
              <a:gd name="adj2" fmla="val 16667"/>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400" dirty="0">
                <a:solidFill>
                  <a:schemeClr val="lt1"/>
                </a:solidFill>
                <a:latin typeface="Trebuchet MS" panose="020B0603020202020204" pitchFamily="34" charset="0"/>
                <a:ea typeface="Roboto Slab"/>
                <a:cs typeface="Roboto Slab"/>
                <a:sym typeface="Roboto Slab"/>
              </a:rPr>
              <a:t>Reciprocity &amp; Other</a:t>
            </a:r>
            <a:endParaRPr sz="24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194" name="Google Shape;194;p27"/>
          <p:cNvSpPr/>
          <p:nvPr/>
        </p:nvSpPr>
        <p:spPr>
          <a:xfrm>
            <a:off x="5107450" y="1274999"/>
            <a:ext cx="3179700" cy="826800"/>
          </a:xfrm>
          <a:prstGeom prst="snip2DiagRect">
            <a:avLst>
              <a:gd name="adj1" fmla="val 0"/>
              <a:gd name="adj2" fmla="val 16667"/>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400" dirty="0">
                <a:solidFill>
                  <a:srgbClr val="FFFFFF"/>
                </a:solidFill>
                <a:latin typeface="Trebuchet MS" panose="020B0603020202020204" pitchFamily="34" charset="0"/>
                <a:ea typeface="Roboto Slab"/>
                <a:cs typeface="Roboto Slab"/>
                <a:sym typeface="Roboto Slab"/>
              </a:rPr>
              <a:t>Endorsement</a:t>
            </a:r>
            <a:endParaRPr sz="2400" b="0" i="0" u="none" strike="noStrike" cap="none" dirty="0">
              <a:solidFill>
                <a:srgbClr val="FFFFFF"/>
              </a:solidFill>
              <a:latin typeface="Trebuchet MS" panose="020B0603020202020204" pitchFamily="34" charset="0"/>
              <a:ea typeface="Roboto Slab"/>
              <a:cs typeface="Roboto Slab"/>
              <a:sym typeface="Roboto Slab"/>
            </a:endParaRPr>
          </a:p>
        </p:txBody>
      </p:sp>
      <p:sp>
        <p:nvSpPr>
          <p:cNvPr id="195" name="Google Shape;195;p27"/>
          <p:cNvSpPr/>
          <p:nvPr/>
        </p:nvSpPr>
        <p:spPr>
          <a:xfrm>
            <a:off x="5107450" y="2371888"/>
            <a:ext cx="3191700" cy="864300"/>
          </a:xfrm>
          <a:prstGeom prst="snip2DiagRect">
            <a:avLst>
              <a:gd name="adj1" fmla="val 0"/>
              <a:gd name="adj2" fmla="val 16667"/>
            </a:avLst>
          </a:prstGeom>
          <a:solidFill>
            <a:srgbClr val="38761D"/>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400" dirty="0">
                <a:solidFill>
                  <a:schemeClr val="lt1"/>
                </a:solidFill>
                <a:latin typeface="Trebuchet MS" panose="020B0603020202020204" pitchFamily="34" charset="0"/>
                <a:ea typeface="Roboto Slab"/>
                <a:cs typeface="Roboto Slab"/>
                <a:sym typeface="Roboto Slab"/>
              </a:rPr>
              <a:t>Compacts</a:t>
            </a:r>
            <a:endParaRPr sz="2400" b="0" i="0" u="none" strike="noStrike" cap="none" dirty="0">
              <a:solidFill>
                <a:schemeClr val="lt1"/>
              </a:solidFill>
              <a:latin typeface="Trebuchet MS" panose="020B0603020202020204" pitchFamily="34" charset="0"/>
              <a:ea typeface="Roboto Slab"/>
              <a:cs typeface="Roboto Slab"/>
              <a:sym typeface="Roboto Slab"/>
            </a:endParaRPr>
          </a:p>
        </p:txBody>
      </p:sp>
      <p:cxnSp>
        <p:nvCxnSpPr>
          <p:cNvPr id="196" name="Google Shape;196;p27"/>
          <p:cNvCxnSpPr>
            <a:stCxn id="192" idx="0"/>
          </p:cNvCxnSpPr>
          <p:nvPr/>
        </p:nvCxnSpPr>
        <p:spPr>
          <a:xfrm rot="10800000" flipH="1">
            <a:off x="4243025" y="1731900"/>
            <a:ext cx="722400" cy="1027500"/>
          </a:xfrm>
          <a:prstGeom prst="straightConnector1">
            <a:avLst/>
          </a:prstGeom>
          <a:noFill/>
          <a:ln w="38100" cap="flat" cmpd="sng">
            <a:solidFill>
              <a:schemeClr val="dk2"/>
            </a:solidFill>
            <a:prstDash val="solid"/>
            <a:round/>
            <a:headEnd type="none" w="sm" len="sm"/>
            <a:tailEnd type="triangle" w="med" len="med"/>
          </a:ln>
        </p:spPr>
      </p:cxnSp>
      <p:cxnSp>
        <p:nvCxnSpPr>
          <p:cNvPr id="197" name="Google Shape;197;p27"/>
          <p:cNvCxnSpPr>
            <a:stCxn id="192" idx="0"/>
          </p:cNvCxnSpPr>
          <p:nvPr/>
        </p:nvCxnSpPr>
        <p:spPr>
          <a:xfrm>
            <a:off x="4243025" y="2759400"/>
            <a:ext cx="705300" cy="963900"/>
          </a:xfrm>
          <a:prstGeom prst="straightConnector1">
            <a:avLst/>
          </a:prstGeom>
          <a:noFill/>
          <a:ln w="38100" cap="flat" cmpd="sng">
            <a:solidFill>
              <a:schemeClr val="dk2"/>
            </a:solidFill>
            <a:prstDash val="solid"/>
            <a:round/>
            <a:headEnd type="none" w="sm" len="sm"/>
            <a:tailEnd type="triangle" w="med" len="med"/>
          </a:ln>
        </p:spPr>
      </p:cxnSp>
      <p:cxnSp>
        <p:nvCxnSpPr>
          <p:cNvPr id="198" name="Google Shape;198;p27"/>
          <p:cNvCxnSpPr>
            <a:stCxn id="192" idx="0"/>
          </p:cNvCxnSpPr>
          <p:nvPr/>
        </p:nvCxnSpPr>
        <p:spPr>
          <a:xfrm>
            <a:off x="4243025" y="2759400"/>
            <a:ext cx="601200" cy="3000"/>
          </a:xfrm>
          <a:prstGeom prst="straightConnector1">
            <a:avLst/>
          </a:prstGeom>
          <a:noFill/>
          <a:ln w="38100" cap="flat" cmpd="sng">
            <a:solidFill>
              <a:schemeClr val="dk2"/>
            </a:solidFill>
            <a:prstDash val="solid"/>
            <a:round/>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
                                        </p:tgtEl>
                                        <p:attrNameLst>
                                          <p:attrName>style.visibility</p:attrName>
                                        </p:attrNameLst>
                                      </p:cBhvr>
                                      <p:to>
                                        <p:strVal val="visible"/>
                                      </p:to>
                                    </p:set>
                                    <p:animEffect transition="in" filter="fade">
                                      <p:cBhvr>
                                        <p:cTn id="7" dur="1000"/>
                                        <p:tgtEl>
                                          <p:spTgt spid="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5"/>
                                        </p:tgtEl>
                                        <p:attrNameLst>
                                          <p:attrName>style.visibility</p:attrName>
                                        </p:attrNameLst>
                                      </p:cBhvr>
                                      <p:to>
                                        <p:strVal val="visible"/>
                                      </p:to>
                                    </p:set>
                                    <p:animEffect transition="in" filter="fade">
                                      <p:cBhvr>
                                        <p:cTn id="12" dur="1000"/>
                                        <p:tgtEl>
                                          <p:spTgt spid="1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3"/>
                                        </p:tgtEl>
                                        <p:attrNameLst>
                                          <p:attrName>style.visibility</p:attrName>
                                        </p:attrNameLst>
                                      </p:cBhvr>
                                      <p:to>
                                        <p:strVal val="visible"/>
                                      </p:to>
                                    </p:set>
                                    <p:animEffect transition="in" filter="fade">
                                      <p:cBhvr>
                                        <p:cTn id="17" dur="10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8"/>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04" name="Google Shape;204;p28"/>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05" name="Google Shape;205;p28"/>
          <p:cNvPicPr preferRelativeResize="0"/>
          <p:nvPr/>
        </p:nvPicPr>
        <p:blipFill rotWithShape="1">
          <a:blip r:embed="rId3">
            <a:alphaModFix/>
          </a:blip>
          <a:srcRect/>
          <a:stretch/>
        </p:blipFill>
        <p:spPr>
          <a:xfrm>
            <a:off x="6832111" y="4733682"/>
            <a:ext cx="1664775" cy="372924"/>
          </a:xfrm>
          <a:prstGeom prst="rect">
            <a:avLst/>
          </a:prstGeom>
          <a:noFill/>
          <a:ln>
            <a:noFill/>
          </a:ln>
        </p:spPr>
      </p:pic>
      <p:sp>
        <p:nvSpPr>
          <p:cNvPr id="206" name="Google Shape;206;p28"/>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07" name="Google Shape;207;p28"/>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208" name="Google Shape;208;p28"/>
          <p:cNvSpPr txBox="1"/>
          <p:nvPr/>
        </p:nvSpPr>
        <p:spPr>
          <a:xfrm>
            <a:off x="231626" y="51595"/>
            <a:ext cx="8845500"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dirty="0">
                <a:solidFill>
                  <a:schemeClr val="lt1"/>
                </a:solidFill>
                <a:latin typeface="Trebuchet MS" panose="020B0603020202020204" pitchFamily="34" charset="0"/>
                <a:ea typeface="Roboto Slab"/>
                <a:cs typeface="Roboto Slab"/>
                <a:sym typeface="Roboto Slab"/>
              </a:rPr>
              <a:t>Endorsement: Pre-2020</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209" name="Google Shape;209;p28"/>
          <p:cNvSpPr txBox="1"/>
          <p:nvPr/>
        </p:nvSpPr>
        <p:spPr>
          <a:xfrm>
            <a:off x="4393200" y="857416"/>
            <a:ext cx="4568100" cy="344705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800"/>
              </a:spcBef>
              <a:spcAft>
                <a:spcPts val="0"/>
              </a:spcAft>
              <a:buClr>
                <a:srgbClr val="000000"/>
              </a:buClr>
              <a:buSzPts val="2200"/>
              <a:buFont typeface="Roboto Slab"/>
              <a:buChar char="•"/>
            </a:pPr>
            <a:r>
              <a:rPr lang="en" sz="2200" dirty="0">
                <a:latin typeface="Trebuchet MS" panose="020B0603020202020204" pitchFamily="34" charset="0"/>
                <a:ea typeface="Roboto Slab"/>
                <a:cs typeface="Roboto Slab"/>
                <a:sym typeface="Roboto Slab"/>
              </a:rPr>
              <a:t>Available for (almost) every profession regulated by DPO</a:t>
            </a:r>
            <a:endParaRPr sz="2200" dirty="0">
              <a:latin typeface="Trebuchet MS" panose="020B0603020202020204" pitchFamily="34" charset="0"/>
              <a:ea typeface="Roboto Slab"/>
              <a:cs typeface="Roboto Slab"/>
              <a:sym typeface="Roboto Slab"/>
            </a:endParaRPr>
          </a:p>
          <a:p>
            <a:pPr marL="285750" marR="0" lvl="0" indent="-285750" algn="l" rtl="0">
              <a:lnSpc>
                <a:spcPct val="100000"/>
              </a:lnSpc>
              <a:spcBef>
                <a:spcPts val="800"/>
              </a:spcBef>
              <a:spcAft>
                <a:spcPts val="0"/>
              </a:spcAft>
              <a:buSzPts val="2200"/>
              <a:buFont typeface="Roboto Slab"/>
              <a:buChar char="•"/>
            </a:pPr>
            <a:r>
              <a:rPr lang="en" sz="2200" dirty="0">
                <a:latin typeface="Trebuchet MS" panose="020B0603020202020204" pitchFamily="34" charset="0"/>
                <a:ea typeface="Roboto Slab"/>
                <a:cs typeface="Roboto Slab"/>
                <a:sym typeface="Roboto Slab"/>
              </a:rPr>
              <a:t>Process for licensees from one state to, essentially, transfer their credential to Colorado</a:t>
            </a:r>
            <a:endParaRPr sz="2200" dirty="0">
              <a:latin typeface="Trebuchet MS" panose="020B0603020202020204" pitchFamily="34" charset="0"/>
              <a:ea typeface="Roboto Slab"/>
              <a:cs typeface="Roboto Slab"/>
              <a:sym typeface="Roboto Slab"/>
            </a:endParaRPr>
          </a:p>
          <a:p>
            <a:pPr marL="285750" marR="0" lvl="0" indent="-285750" algn="l" rtl="0">
              <a:lnSpc>
                <a:spcPct val="100000"/>
              </a:lnSpc>
              <a:spcBef>
                <a:spcPts val="800"/>
              </a:spcBef>
              <a:spcAft>
                <a:spcPts val="0"/>
              </a:spcAft>
              <a:buSzPts val="2200"/>
              <a:buFont typeface="Roboto Slab"/>
              <a:buChar char="•"/>
            </a:pPr>
            <a:r>
              <a:rPr lang="en" sz="2200" dirty="0">
                <a:latin typeface="Trebuchet MS" panose="020B0603020202020204" pitchFamily="34" charset="0"/>
                <a:ea typeface="Roboto Slab"/>
                <a:cs typeface="Roboto Slab"/>
                <a:sym typeface="Roboto Slab"/>
              </a:rPr>
              <a:t>Applicants have to show “substantially equivalent experience and credentials” to qualify for endorsement</a:t>
            </a:r>
            <a:endParaRPr sz="2200" dirty="0">
              <a:latin typeface="Trebuchet MS" panose="020B0603020202020204" pitchFamily="34" charset="0"/>
              <a:ea typeface="Roboto Slab"/>
              <a:cs typeface="Roboto Slab"/>
              <a:sym typeface="Roboto Slab"/>
            </a:endParaRPr>
          </a:p>
        </p:txBody>
      </p:sp>
      <p:pic>
        <p:nvPicPr>
          <p:cNvPr id="210" name="Google Shape;210;p28"/>
          <p:cNvPicPr preferRelativeResize="0"/>
          <p:nvPr/>
        </p:nvPicPr>
        <p:blipFill>
          <a:blip r:embed="rId4">
            <a:alphaModFix/>
          </a:blip>
          <a:stretch>
            <a:fillRect/>
          </a:stretch>
        </p:blipFill>
        <p:spPr>
          <a:xfrm>
            <a:off x="231625" y="1015525"/>
            <a:ext cx="4161576" cy="33102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9"/>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16" name="Google Shape;216;p29"/>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17" name="Google Shape;217;p29"/>
          <p:cNvPicPr preferRelativeResize="0"/>
          <p:nvPr/>
        </p:nvPicPr>
        <p:blipFill rotWithShape="1">
          <a:blip r:embed="rId3">
            <a:alphaModFix/>
          </a:blip>
          <a:srcRect/>
          <a:stretch/>
        </p:blipFill>
        <p:spPr>
          <a:xfrm>
            <a:off x="6832111" y="4733682"/>
            <a:ext cx="1664775" cy="372924"/>
          </a:xfrm>
          <a:prstGeom prst="rect">
            <a:avLst/>
          </a:prstGeom>
          <a:noFill/>
          <a:ln>
            <a:noFill/>
          </a:ln>
        </p:spPr>
      </p:pic>
      <p:sp>
        <p:nvSpPr>
          <p:cNvPr id="218" name="Google Shape;218;p29"/>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19" name="Google Shape;219;p29"/>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220" name="Google Shape;220;p29"/>
          <p:cNvSpPr txBox="1"/>
          <p:nvPr/>
        </p:nvSpPr>
        <p:spPr>
          <a:xfrm>
            <a:off x="231626" y="51595"/>
            <a:ext cx="8845500"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dirty="0">
                <a:solidFill>
                  <a:schemeClr val="lt1"/>
                </a:solidFill>
                <a:latin typeface="Trebuchet MS" panose="020B0603020202020204" pitchFamily="34" charset="0"/>
                <a:ea typeface="Roboto Slab"/>
                <a:cs typeface="Roboto Slab"/>
                <a:sym typeface="Roboto Slab"/>
              </a:rPr>
              <a:t>Endorsement: Pre-2020</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221" name="Google Shape;221;p29"/>
          <p:cNvSpPr txBox="1"/>
          <p:nvPr/>
        </p:nvSpPr>
        <p:spPr>
          <a:xfrm>
            <a:off x="4393200" y="857416"/>
            <a:ext cx="4568100" cy="28828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800"/>
              </a:spcBef>
              <a:spcAft>
                <a:spcPts val="0"/>
              </a:spcAft>
              <a:buSzPts val="2200"/>
              <a:buFont typeface="Roboto Slab"/>
              <a:buChar char="•"/>
            </a:pPr>
            <a:r>
              <a:rPr lang="en" sz="2400" dirty="0">
                <a:latin typeface="Trebuchet MS" panose="020B0603020202020204" pitchFamily="34" charset="0"/>
                <a:ea typeface="Roboto Slab"/>
                <a:cs typeface="Roboto Slab"/>
                <a:sym typeface="Roboto Slab"/>
              </a:rPr>
              <a:t>Prior to 2020, each profession was governed by its own endorsement statute</a:t>
            </a:r>
            <a:endParaRPr sz="2400" dirty="0">
              <a:latin typeface="Trebuchet MS" panose="020B0603020202020204" pitchFamily="34" charset="0"/>
              <a:ea typeface="Roboto Slab"/>
              <a:cs typeface="Roboto Slab"/>
              <a:sym typeface="Roboto Slab"/>
            </a:endParaRPr>
          </a:p>
          <a:p>
            <a:pPr marL="285750" marR="0" lvl="0" indent="-285750" algn="l" rtl="0">
              <a:lnSpc>
                <a:spcPct val="100000"/>
              </a:lnSpc>
              <a:spcBef>
                <a:spcPts val="800"/>
              </a:spcBef>
              <a:spcAft>
                <a:spcPts val="0"/>
              </a:spcAft>
              <a:buSzPts val="2200"/>
              <a:buFont typeface="Roboto Slab"/>
              <a:buChar char="•"/>
            </a:pPr>
            <a:r>
              <a:rPr lang="en" sz="2400" dirty="0">
                <a:latin typeface="Trebuchet MS" panose="020B0603020202020204" pitchFamily="34" charset="0"/>
                <a:ea typeface="Roboto Slab"/>
                <a:cs typeface="Roboto Slab"/>
                <a:sym typeface="Roboto Slab"/>
              </a:rPr>
              <a:t>Each Board/program area was authorized to define, through rule, “substantial equivalency”</a:t>
            </a:r>
            <a:endParaRPr sz="2400" dirty="0">
              <a:latin typeface="Trebuchet MS" panose="020B0603020202020204" pitchFamily="34" charset="0"/>
              <a:ea typeface="Roboto Slab"/>
              <a:cs typeface="Roboto Slab"/>
              <a:sym typeface="Roboto Slab"/>
            </a:endParaRPr>
          </a:p>
        </p:txBody>
      </p:sp>
      <p:pic>
        <p:nvPicPr>
          <p:cNvPr id="222" name="Google Shape;222;p29"/>
          <p:cNvPicPr preferRelativeResize="0"/>
          <p:nvPr/>
        </p:nvPicPr>
        <p:blipFill>
          <a:blip r:embed="rId4">
            <a:alphaModFix/>
          </a:blip>
          <a:stretch>
            <a:fillRect/>
          </a:stretch>
        </p:blipFill>
        <p:spPr>
          <a:xfrm>
            <a:off x="231625" y="1015525"/>
            <a:ext cx="4161576" cy="33102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0"/>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28" name="Google Shape;228;p30"/>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29" name="Google Shape;229;p30"/>
          <p:cNvPicPr preferRelativeResize="0"/>
          <p:nvPr/>
        </p:nvPicPr>
        <p:blipFill rotWithShape="1">
          <a:blip r:embed="rId3">
            <a:alphaModFix/>
          </a:blip>
          <a:srcRect/>
          <a:stretch/>
        </p:blipFill>
        <p:spPr>
          <a:xfrm>
            <a:off x="6832111" y="4733682"/>
            <a:ext cx="1664775" cy="372924"/>
          </a:xfrm>
          <a:prstGeom prst="rect">
            <a:avLst/>
          </a:prstGeom>
          <a:noFill/>
          <a:ln>
            <a:noFill/>
          </a:ln>
        </p:spPr>
      </p:pic>
      <p:sp>
        <p:nvSpPr>
          <p:cNvPr id="230" name="Google Shape;230;p30"/>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31" name="Google Shape;231;p30"/>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232" name="Google Shape;232;p30"/>
          <p:cNvSpPr txBox="1"/>
          <p:nvPr/>
        </p:nvSpPr>
        <p:spPr>
          <a:xfrm>
            <a:off x="231626" y="51595"/>
            <a:ext cx="8845500"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dirty="0">
                <a:solidFill>
                  <a:schemeClr val="lt1"/>
                </a:solidFill>
                <a:latin typeface="Trebuchet MS" panose="020B0603020202020204" pitchFamily="34" charset="0"/>
                <a:ea typeface="Roboto Slab"/>
                <a:cs typeface="Roboto Slab"/>
                <a:sym typeface="Roboto Slab"/>
              </a:rPr>
              <a:t>Endorsement: Changes Moving Forward</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233" name="Google Shape;233;p30"/>
          <p:cNvSpPr txBox="1"/>
          <p:nvPr/>
        </p:nvSpPr>
        <p:spPr>
          <a:xfrm>
            <a:off x="4393200" y="857416"/>
            <a:ext cx="4568100" cy="3190577"/>
          </a:xfrm>
          <a:prstGeom prst="rect">
            <a:avLst/>
          </a:prstGeom>
          <a:noFill/>
          <a:ln>
            <a:noFill/>
          </a:ln>
        </p:spPr>
        <p:txBody>
          <a:bodyPr spcFirstLastPara="1" wrap="square" lIns="91425" tIns="45700" rIns="91425" bIns="45700" anchor="t" anchorCtr="0">
            <a:spAutoFit/>
          </a:bodyPr>
          <a:lstStyle/>
          <a:p>
            <a:pPr marL="285750" marR="0" lvl="0" indent="-279400" algn="l" rtl="0">
              <a:lnSpc>
                <a:spcPct val="100000"/>
              </a:lnSpc>
              <a:spcBef>
                <a:spcPts val="800"/>
              </a:spcBef>
              <a:spcAft>
                <a:spcPts val="0"/>
              </a:spcAft>
              <a:buSzPts val="2100"/>
              <a:buFont typeface="Roboto Slab"/>
              <a:buChar char="•"/>
            </a:pPr>
            <a:r>
              <a:rPr lang="en" sz="2100" dirty="0">
                <a:latin typeface="Trebuchet MS" panose="020B0603020202020204" pitchFamily="34" charset="0"/>
                <a:ea typeface="Roboto Slab"/>
                <a:cs typeface="Roboto Slab"/>
                <a:sym typeface="Roboto Slab"/>
              </a:rPr>
              <a:t>2020 legislative session: the Colorado General Assembly passes HB20-1326</a:t>
            </a:r>
            <a:endParaRPr sz="2100" dirty="0">
              <a:latin typeface="Trebuchet MS" panose="020B0603020202020204" pitchFamily="34" charset="0"/>
              <a:ea typeface="Roboto Slab"/>
              <a:cs typeface="Roboto Slab"/>
              <a:sym typeface="Roboto Slab"/>
            </a:endParaRPr>
          </a:p>
          <a:p>
            <a:pPr marL="285750" marR="0" lvl="0" indent="-279400" algn="l" rtl="0">
              <a:lnSpc>
                <a:spcPct val="100000"/>
              </a:lnSpc>
              <a:spcBef>
                <a:spcPts val="800"/>
              </a:spcBef>
              <a:spcAft>
                <a:spcPts val="0"/>
              </a:spcAft>
              <a:buSzPts val="2100"/>
              <a:buFont typeface="Roboto Slab"/>
              <a:buChar char="•"/>
            </a:pPr>
            <a:r>
              <a:rPr lang="en" sz="2100" dirty="0">
                <a:latin typeface="Trebuchet MS" panose="020B0603020202020204" pitchFamily="34" charset="0"/>
                <a:ea typeface="Roboto Slab"/>
                <a:cs typeface="Roboto Slab"/>
                <a:sym typeface="Roboto Slab"/>
              </a:rPr>
              <a:t>Exemption for certain professions including: </a:t>
            </a:r>
            <a:endParaRPr sz="2100" dirty="0">
              <a:latin typeface="Trebuchet MS" panose="020B0603020202020204" pitchFamily="34" charset="0"/>
              <a:ea typeface="Roboto Slab"/>
              <a:cs typeface="Roboto Slab"/>
              <a:sym typeface="Roboto Slab"/>
            </a:endParaRPr>
          </a:p>
          <a:p>
            <a:pPr marL="914400" marR="0" lvl="1" indent="-361950" algn="l" rtl="0">
              <a:lnSpc>
                <a:spcPct val="100000"/>
              </a:lnSpc>
              <a:spcBef>
                <a:spcPts val="800"/>
              </a:spcBef>
              <a:spcAft>
                <a:spcPts val="0"/>
              </a:spcAft>
              <a:buSzPts val="2100"/>
              <a:buFont typeface="Roboto Slab"/>
              <a:buChar char="○"/>
            </a:pPr>
            <a:r>
              <a:rPr lang="en" sz="2100" dirty="0">
                <a:latin typeface="Trebuchet MS" panose="020B0603020202020204" pitchFamily="34" charset="0"/>
                <a:ea typeface="Roboto Slab"/>
                <a:cs typeface="Roboto Slab"/>
                <a:sym typeface="Roboto Slab"/>
              </a:rPr>
              <a:t>AES</a:t>
            </a:r>
            <a:endParaRPr sz="2100" dirty="0">
              <a:latin typeface="Trebuchet MS" panose="020B0603020202020204" pitchFamily="34" charset="0"/>
              <a:ea typeface="Roboto Slab"/>
              <a:cs typeface="Roboto Slab"/>
              <a:sym typeface="Roboto Slab"/>
            </a:endParaRPr>
          </a:p>
          <a:p>
            <a:pPr marL="914400" marR="0" lvl="1" indent="-361950" algn="l" rtl="0">
              <a:lnSpc>
                <a:spcPct val="100000"/>
              </a:lnSpc>
              <a:spcBef>
                <a:spcPts val="800"/>
              </a:spcBef>
              <a:spcAft>
                <a:spcPts val="0"/>
              </a:spcAft>
              <a:buSzPts val="2100"/>
              <a:buFont typeface="Roboto Slab"/>
              <a:buChar char="○"/>
            </a:pPr>
            <a:r>
              <a:rPr lang="en" sz="2100" dirty="0">
                <a:latin typeface="Trebuchet MS" panose="020B0603020202020204" pitchFamily="34" charset="0"/>
                <a:ea typeface="Roboto Slab"/>
                <a:cs typeface="Roboto Slab"/>
                <a:sym typeface="Roboto Slab"/>
              </a:rPr>
              <a:t>Tramway</a:t>
            </a:r>
            <a:endParaRPr sz="2100" dirty="0">
              <a:latin typeface="Trebuchet MS" panose="020B0603020202020204" pitchFamily="34" charset="0"/>
              <a:ea typeface="Roboto Slab"/>
              <a:cs typeface="Roboto Slab"/>
              <a:sym typeface="Roboto Slab"/>
            </a:endParaRPr>
          </a:p>
          <a:p>
            <a:pPr marL="914400" marR="0" lvl="1" indent="-361950" algn="l" rtl="0">
              <a:lnSpc>
                <a:spcPct val="100000"/>
              </a:lnSpc>
              <a:spcBef>
                <a:spcPts val="800"/>
              </a:spcBef>
              <a:spcAft>
                <a:spcPts val="0"/>
              </a:spcAft>
              <a:buSzPts val="2100"/>
              <a:buFont typeface="Roboto Slab"/>
              <a:buChar char="○"/>
            </a:pPr>
            <a:r>
              <a:rPr lang="en" sz="2100" dirty="0">
                <a:latin typeface="Trebuchet MS" panose="020B0603020202020204" pitchFamily="34" charset="0"/>
                <a:ea typeface="Roboto Slab"/>
                <a:cs typeface="Roboto Slab"/>
                <a:sym typeface="Roboto Slab"/>
              </a:rPr>
              <a:t>Combative Sports</a:t>
            </a:r>
            <a:endParaRPr sz="2100" dirty="0">
              <a:latin typeface="Trebuchet MS" panose="020B0603020202020204" pitchFamily="34" charset="0"/>
              <a:ea typeface="Roboto Slab"/>
              <a:cs typeface="Roboto Slab"/>
              <a:sym typeface="Roboto Slab"/>
            </a:endParaRPr>
          </a:p>
        </p:txBody>
      </p:sp>
      <p:pic>
        <p:nvPicPr>
          <p:cNvPr id="234" name="Google Shape;234;p30"/>
          <p:cNvPicPr preferRelativeResize="0"/>
          <p:nvPr/>
        </p:nvPicPr>
        <p:blipFill rotWithShape="1">
          <a:blip r:embed="rId4">
            <a:alphaModFix/>
          </a:blip>
          <a:srcRect/>
          <a:stretch/>
        </p:blipFill>
        <p:spPr>
          <a:xfrm>
            <a:off x="375425" y="776625"/>
            <a:ext cx="3644900" cy="3886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1"/>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40" name="Google Shape;240;p31"/>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41" name="Google Shape;241;p31"/>
          <p:cNvPicPr preferRelativeResize="0"/>
          <p:nvPr/>
        </p:nvPicPr>
        <p:blipFill rotWithShape="1">
          <a:blip r:embed="rId3">
            <a:alphaModFix/>
          </a:blip>
          <a:srcRect/>
          <a:stretch/>
        </p:blipFill>
        <p:spPr>
          <a:xfrm>
            <a:off x="6832111" y="4733682"/>
            <a:ext cx="1664775" cy="372924"/>
          </a:xfrm>
          <a:prstGeom prst="rect">
            <a:avLst/>
          </a:prstGeom>
          <a:noFill/>
          <a:ln>
            <a:noFill/>
          </a:ln>
        </p:spPr>
      </p:pic>
      <p:sp>
        <p:nvSpPr>
          <p:cNvPr id="242" name="Google Shape;242;p31"/>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43" name="Google Shape;243;p31"/>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244" name="Google Shape;244;p31"/>
          <p:cNvSpPr txBox="1"/>
          <p:nvPr/>
        </p:nvSpPr>
        <p:spPr>
          <a:xfrm>
            <a:off x="231626" y="51595"/>
            <a:ext cx="8845500"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dirty="0">
                <a:solidFill>
                  <a:schemeClr val="lt1"/>
                </a:solidFill>
                <a:latin typeface="Trebuchet MS" panose="020B0603020202020204" pitchFamily="34" charset="0"/>
                <a:ea typeface="Roboto Slab"/>
                <a:cs typeface="Roboto Slab"/>
                <a:sym typeface="Roboto Slab"/>
              </a:rPr>
              <a:t>Endorsement: Portability Program</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245" name="Google Shape;245;p31"/>
          <p:cNvSpPr txBox="1"/>
          <p:nvPr/>
        </p:nvSpPr>
        <p:spPr>
          <a:xfrm>
            <a:off x="4393200" y="857416"/>
            <a:ext cx="4568100" cy="34367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800"/>
              </a:spcBef>
              <a:spcAft>
                <a:spcPts val="0"/>
              </a:spcAft>
              <a:buNone/>
            </a:pPr>
            <a:r>
              <a:rPr lang="en" sz="2200" dirty="0">
                <a:latin typeface="Trebuchet MS" panose="020B0603020202020204" pitchFamily="34" charset="0"/>
                <a:ea typeface="Roboto Slab"/>
                <a:cs typeface="Roboto Slab"/>
                <a:sym typeface="Roboto Slab"/>
              </a:rPr>
              <a:t>Standardized requirements for endorsement:</a:t>
            </a:r>
            <a:endParaRPr sz="2200" dirty="0">
              <a:latin typeface="Trebuchet MS" panose="020B0603020202020204" pitchFamily="34" charset="0"/>
              <a:ea typeface="Roboto Slab"/>
              <a:cs typeface="Roboto Slab"/>
              <a:sym typeface="Roboto Slab"/>
            </a:endParaRPr>
          </a:p>
          <a:p>
            <a:pPr marL="457200" marR="0" lvl="0" indent="-355600" algn="l" rtl="0">
              <a:lnSpc>
                <a:spcPct val="100000"/>
              </a:lnSpc>
              <a:spcBef>
                <a:spcPts val="800"/>
              </a:spcBef>
              <a:spcAft>
                <a:spcPts val="0"/>
              </a:spcAft>
              <a:buSzPts val="2000"/>
              <a:buFont typeface="Roboto Slab"/>
              <a:buChar char="●"/>
            </a:pPr>
            <a:r>
              <a:rPr lang="en" sz="2000" dirty="0">
                <a:latin typeface="Trebuchet MS" panose="020B0603020202020204" pitchFamily="34" charset="0"/>
                <a:ea typeface="Roboto Slab"/>
                <a:cs typeface="Roboto Slab"/>
                <a:sym typeface="Roboto Slab"/>
              </a:rPr>
              <a:t>Duly licensed in good standing in another state or US jurisdiction</a:t>
            </a:r>
            <a:endParaRPr sz="2000" dirty="0">
              <a:latin typeface="Trebuchet MS" panose="020B0603020202020204" pitchFamily="34" charset="0"/>
              <a:ea typeface="Roboto Slab"/>
              <a:cs typeface="Roboto Slab"/>
              <a:sym typeface="Roboto Slab"/>
            </a:endParaRPr>
          </a:p>
          <a:p>
            <a:pPr marL="457200" marR="0" lvl="0" indent="-355600" algn="l" rtl="0">
              <a:lnSpc>
                <a:spcPct val="100000"/>
              </a:lnSpc>
              <a:spcBef>
                <a:spcPts val="0"/>
              </a:spcBef>
              <a:spcAft>
                <a:spcPts val="0"/>
              </a:spcAft>
              <a:buSzPts val="2000"/>
              <a:buFont typeface="Roboto Slab"/>
              <a:buChar char="●"/>
            </a:pPr>
            <a:r>
              <a:rPr lang="en" sz="2000" dirty="0">
                <a:latin typeface="Trebuchet MS" panose="020B0603020202020204" pitchFamily="34" charset="0"/>
                <a:ea typeface="Roboto Slab"/>
                <a:cs typeface="Roboto Slab"/>
                <a:sym typeface="Roboto Slab"/>
              </a:rPr>
              <a:t>Submission of satisfactory proof of substantially equivalent experience or credentials</a:t>
            </a:r>
            <a:endParaRPr sz="2000" dirty="0">
              <a:latin typeface="Trebuchet MS" panose="020B0603020202020204" pitchFamily="34" charset="0"/>
              <a:ea typeface="Roboto Slab"/>
              <a:cs typeface="Roboto Slab"/>
              <a:sym typeface="Roboto Slab"/>
            </a:endParaRPr>
          </a:p>
          <a:p>
            <a:pPr marL="457200" marR="0" lvl="0" indent="-355600" algn="l" rtl="0">
              <a:lnSpc>
                <a:spcPct val="100000"/>
              </a:lnSpc>
              <a:spcBef>
                <a:spcPts val="0"/>
              </a:spcBef>
              <a:spcAft>
                <a:spcPts val="0"/>
              </a:spcAft>
              <a:buSzPts val="2000"/>
              <a:buFont typeface="Roboto Slab"/>
              <a:buChar char="●"/>
            </a:pPr>
            <a:r>
              <a:rPr lang="en" sz="2000" dirty="0">
                <a:latin typeface="Trebuchet MS" panose="020B0603020202020204" pitchFamily="34" charset="0"/>
                <a:ea typeface="Roboto Slab"/>
                <a:cs typeface="Roboto Slab"/>
                <a:sym typeface="Roboto Slab"/>
              </a:rPr>
              <a:t>Not committed an act that would be grounds for discipline under the applicable practice act</a:t>
            </a:r>
            <a:endParaRPr sz="2000" dirty="0">
              <a:latin typeface="Trebuchet MS" panose="020B0603020202020204" pitchFamily="34" charset="0"/>
              <a:ea typeface="Roboto Slab"/>
              <a:cs typeface="Roboto Slab"/>
              <a:sym typeface="Roboto Slab"/>
            </a:endParaRPr>
          </a:p>
        </p:txBody>
      </p:sp>
      <p:pic>
        <p:nvPicPr>
          <p:cNvPr id="246" name="Google Shape;246;p31"/>
          <p:cNvPicPr preferRelativeResize="0"/>
          <p:nvPr/>
        </p:nvPicPr>
        <p:blipFill rotWithShape="1">
          <a:blip r:embed="rId4">
            <a:alphaModFix/>
          </a:blip>
          <a:srcRect/>
          <a:stretch/>
        </p:blipFill>
        <p:spPr>
          <a:xfrm>
            <a:off x="375425" y="776625"/>
            <a:ext cx="3644900" cy="3886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2"/>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52" name="Google Shape;252;p32"/>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53" name="Google Shape;253;p32"/>
          <p:cNvPicPr preferRelativeResize="0"/>
          <p:nvPr/>
        </p:nvPicPr>
        <p:blipFill rotWithShape="1">
          <a:blip r:embed="rId3">
            <a:alphaModFix/>
          </a:blip>
          <a:srcRect/>
          <a:stretch/>
        </p:blipFill>
        <p:spPr>
          <a:xfrm>
            <a:off x="6832111" y="4733682"/>
            <a:ext cx="1664775" cy="372924"/>
          </a:xfrm>
          <a:prstGeom prst="rect">
            <a:avLst/>
          </a:prstGeom>
          <a:noFill/>
          <a:ln>
            <a:noFill/>
          </a:ln>
        </p:spPr>
      </p:pic>
      <p:sp>
        <p:nvSpPr>
          <p:cNvPr id="254" name="Google Shape;254;p32"/>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55" name="Google Shape;255;p32"/>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256" name="Google Shape;256;p32"/>
          <p:cNvSpPr txBox="1"/>
          <p:nvPr/>
        </p:nvSpPr>
        <p:spPr>
          <a:xfrm>
            <a:off x="231626" y="51595"/>
            <a:ext cx="8845500"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dirty="0">
                <a:solidFill>
                  <a:schemeClr val="lt1"/>
                </a:solidFill>
                <a:latin typeface="Trebuchet MS" panose="020B0603020202020204" pitchFamily="34" charset="0"/>
                <a:ea typeface="Roboto Slab"/>
                <a:cs typeface="Roboto Slab"/>
                <a:sym typeface="Roboto Slab"/>
              </a:rPr>
              <a:t>Endorsement: Portability Program</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257" name="Google Shape;257;p32"/>
          <p:cNvSpPr txBox="1"/>
          <p:nvPr/>
        </p:nvSpPr>
        <p:spPr>
          <a:xfrm>
            <a:off x="4393200" y="857416"/>
            <a:ext cx="4568100" cy="30059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800"/>
              </a:spcBef>
              <a:spcAft>
                <a:spcPts val="0"/>
              </a:spcAft>
              <a:buNone/>
            </a:pPr>
            <a:r>
              <a:rPr lang="en" sz="2200" dirty="0">
                <a:latin typeface="Trebuchet MS" panose="020B0603020202020204" pitchFamily="34" charset="0"/>
                <a:ea typeface="Roboto Slab"/>
                <a:cs typeface="Roboto Slab"/>
                <a:sym typeface="Roboto Slab"/>
              </a:rPr>
              <a:t>Standardized requirements for endorsement (cont’d):</a:t>
            </a:r>
            <a:endParaRPr sz="2200" dirty="0">
              <a:latin typeface="Trebuchet MS" panose="020B0603020202020204" pitchFamily="34" charset="0"/>
              <a:ea typeface="Roboto Slab"/>
              <a:cs typeface="Roboto Slab"/>
              <a:sym typeface="Roboto Slab"/>
            </a:endParaRPr>
          </a:p>
          <a:p>
            <a:pPr marL="457200" marR="0" lvl="0" indent="-368300" algn="l" rtl="0">
              <a:lnSpc>
                <a:spcPct val="100000"/>
              </a:lnSpc>
              <a:spcBef>
                <a:spcPts val="800"/>
              </a:spcBef>
              <a:spcAft>
                <a:spcPts val="0"/>
              </a:spcAft>
              <a:buSzPts val="2200"/>
              <a:buFont typeface="Roboto Slab"/>
              <a:buChar char="●"/>
            </a:pPr>
            <a:r>
              <a:rPr lang="en" sz="2200" dirty="0">
                <a:latin typeface="Trebuchet MS" panose="020B0603020202020204" pitchFamily="34" charset="0"/>
                <a:ea typeface="Roboto Slab"/>
                <a:cs typeface="Roboto Slab"/>
                <a:sym typeface="Roboto Slab"/>
              </a:rPr>
              <a:t>Payment of applicable fees</a:t>
            </a:r>
            <a:endParaRPr sz="2200" dirty="0">
              <a:latin typeface="Trebuchet MS" panose="020B0603020202020204" pitchFamily="34" charset="0"/>
              <a:ea typeface="Roboto Slab"/>
              <a:cs typeface="Roboto Slab"/>
              <a:sym typeface="Roboto Slab"/>
            </a:endParaRPr>
          </a:p>
          <a:p>
            <a:pPr marL="457200" marR="0" lvl="0" indent="-368300" algn="l" rtl="0">
              <a:lnSpc>
                <a:spcPct val="100000"/>
              </a:lnSpc>
              <a:spcBef>
                <a:spcPts val="0"/>
              </a:spcBef>
              <a:spcAft>
                <a:spcPts val="0"/>
              </a:spcAft>
              <a:buSzPts val="2200"/>
              <a:buFont typeface="Roboto Slab"/>
              <a:buChar char="●"/>
            </a:pPr>
            <a:r>
              <a:rPr lang="en" sz="2200" dirty="0">
                <a:latin typeface="Trebuchet MS" panose="020B0603020202020204" pitchFamily="34" charset="0"/>
                <a:ea typeface="Roboto Slab"/>
                <a:cs typeface="Roboto Slab"/>
                <a:sym typeface="Roboto Slab"/>
              </a:rPr>
              <a:t>Compliance with other applicable requirements, including passing an exam as required by the relevant  practice act</a:t>
            </a:r>
            <a:endParaRPr sz="2200" dirty="0">
              <a:latin typeface="Trebuchet MS" panose="020B0603020202020204" pitchFamily="34" charset="0"/>
              <a:ea typeface="Roboto Slab"/>
              <a:cs typeface="Roboto Slab"/>
              <a:sym typeface="Roboto Slab"/>
            </a:endParaRPr>
          </a:p>
        </p:txBody>
      </p:sp>
      <p:pic>
        <p:nvPicPr>
          <p:cNvPr id="258" name="Google Shape;258;p32"/>
          <p:cNvPicPr preferRelativeResize="0"/>
          <p:nvPr/>
        </p:nvPicPr>
        <p:blipFill rotWithShape="1">
          <a:blip r:embed="rId4">
            <a:alphaModFix/>
          </a:blip>
          <a:srcRect/>
          <a:stretch/>
        </p:blipFill>
        <p:spPr>
          <a:xfrm>
            <a:off x="375425" y="776625"/>
            <a:ext cx="3644900" cy="3886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3"/>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64" name="Google Shape;264;p33"/>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65" name="Google Shape;265;p33"/>
          <p:cNvPicPr preferRelativeResize="0"/>
          <p:nvPr/>
        </p:nvPicPr>
        <p:blipFill rotWithShape="1">
          <a:blip r:embed="rId3">
            <a:alphaModFix/>
          </a:blip>
          <a:srcRect/>
          <a:stretch/>
        </p:blipFill>
        <p:spPr>
          <a:xfrm>
            <a:off x="6832111" y="4733682"/>
            <a:ext cx="1664775" cy="372924"/>
          </a:xfrm>
          <a:prstGeom prst="rect">
            <a:avLst/>
          </a:prstGeom>
          <a:noFill/>
          <a:ln>
            <a:noFill/>
          </a:ln>
        </p:spPr>
      </p:pic>
      <p:sp>
        <p:nvSpPr>
          <p:cNvPr id="266" name="Google Shape;266;p33"/>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67" name="Google Shape;267;p33"/>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268" name="Google Shape;268;p33"/>
          <p:cNvSpPr txBox="1"/>
          <p:nvPr/>
        </p:nvSpPr>
        <p:spPr>
          <a:xfrm>
            <a:off x="231626" y="51595"/>
            <a:ext cx="8845500"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dirty="0">
                <a:solidFill>
                  <a:schemeClr val="lt1"/>
                </a:solidFill>
                <a:latin typeface="Trebuchet MS" panose="020B0603020202020204" pitchFamily="34" charset="0"/>
                <a:ea typeface="Roboto Slab"/>
                <a:cs typeface="Roboto Slab"/>
                <a:sym typeface="Roboto Slab"/>
              </a:rPr>
              <a:t>Endorsement: Portability Program</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269" name="Google Shape;269;p33"/>
          <p:cNvSpPr txBox="1"/>
          <p:nvPr/>
        </p:nvSpPr>
        <p:spPr>
          <a:xfrm>
            <a:off x="4393200" y="857416"/>
            <a:ext cx="4568100" cy="2759689"/>
          </a:xfrm>
          <a:prstGeom prst="rect">
            <a:avLst/>
          </a:prstGeom>
          <a:noFill/>
          <a:ln>
            <a:noFill/>
          </a:ln>
        </p:spPr>
        <p:txBody>
          <a:bodyPr spcFirstLastPara="1" wrap="square" lIns="91425" tIns="45700" rIns="91425" bIns="45700" anchor="t" anchorCtr="0">
            <a:spAutoFit/>
          </a:bodyPr>
          <a:lstStyle/>
          <a:p>
            <a:pPr marL="285750" marR="0" lvl="0" indent="-273050" algn="l" rtl="0">
              <a:lnSpc>
                <a:spcPct val="100000"/>
              </a:lnSpc>
              <a:spcBef>
                <a:spcPts val="800"/>
              </a:spcBef>
              <a:spcAft>
                <a:spcPts val="0"/>
              </a:spcAft>
              <a:buSzPts val="2000"/>
              <a:buFont typeface="Roboto Slab"/>
              <a:buChar char="●"/>
            </a:pPr>
            <a:r>
              <a:rPr lang="en" sz="2000" dirty="0">
                <a:latin typeface="Trebuchet MS" panose="020B0603020202020204" pitchFamily="34" charset="0"/>
                <a:ea typeface="Roboto Slab"/>
                <a:cs typeface="Roboto Slab"/>
                <a:sym typeface="Roboto Slab"/>
              </a:rPr>
              <a:t>Endorsement under the portability program may be denied under certain circumstances</a:t>
            </a:r>
            <a:endParaRPr sz="2000" dirty="0">
              <a:latin typeface="Trebuchet MS" panose="020B0603020202020204" pitchFamily="34" charset="0"/>
              <a:ea typeface="Roboto Slab"/>
              <a:cs typeface="Roboto Slab"/>
              <a:sym typeface="Roboto Slab"/>
            </a:endParaRPr>
          </a:p>
          <a:p>
            <a:pPr marL="285750" marR="0" lvl="0" indent="-273050" algn="l" rtl="0">
              <a:lnSpc>
                <a:spcPct val="100000"/>
              </a:lnSpc>
              <a:spcBef>
                <a:spcPts val="800"/>
              </a:spcBef>
              <a:spcAft>
                <a:spcPts val="0"/>
              </a:spcAft>
              <a:buSzPts val="2000"/>
              <a:buFont typeface="Roboto Slab"/>
              <a:buChar char="●"/>
            </a:pPr>
            <a:r>
              <a:rPr lang="en" sz="2000" dirty="0">
                <a:latin typeface="Trebuchet MS" panose="020B0603020202020204" pitchFamily="34" charset="0"/>
                <a:ea typeface="Roboto Slab"/>
                <a:cs typeface="Roboto Slab"/>
                <a:sym typeface="Roboto Slab"/>
              </a:rPr>
              <a:t>Maintains authority to specify by rule what “substantially equivalent credentials and experience” means in the context of a particular practice act</a:t>
            </a:r>
            <a:endParaRPr sz="2000" dirty="0">
              <a:latin typeface="Trebuchet MS" panose="020B0603020202020204" pitchFamily="34" charset="0"/>
              <a:ea typeface="Roboto Slab"/>
              <a:cs typeface="Roboto Slab"/>
              <a:sym typeface="Roboto Slab"/>
            </a:endParaRPr>
          </a:p>
        </p:txBody>
      </p:sp>
      <p:pic>
        <p:nvPicPr>
          <p:cNvPr id="270" name="Google Shape;270;p33"/>
          <p:cNvPicPr preferRelativeResize="0"/>
          <p:nvPr/>
        </p:nvPicPr>
        <p:blipFill rotWithShape="1">
          <a:blip r:embed="rId4">
            <a:alphaModFix/>
          </a:blip>
          <a:srcRect/>
          <a:stretch/>
        </p:blipFill>
        <p:spPr>
          <a:xfrm>
            <a:off x="375425" y="776625"/>
            <a:ext cx="3644900" cy="38860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4"/>
          <p:cNvSpPr/>
          <p:nvPr/>
        </p:nvSpPr>
        <p:spPr>
          <a:xfrm>
            <a:off x="122945" y="180403"/>
            <a:ext cx="8875200" cy="4845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76" name="Google Shape;276;p34"/>
          <p:cNvSpPr/>
          <p:nvPr/>
        </p:nvSpPr>
        <p:spPr>
          <a:xfrm>
            <a:off x="0" y="4626854"/>
            <a:ext cx="6546900" cy="516600"/>
          </a:xfrm>
          <a:prstGeom prst="rect">
            <a:avLst/>
          </a:prstGeom>
          <a:solidFill>
            <a:srgbClr val="FFCF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77" name="Google Shape;277;p34"/>
          <p:cNvSpPr/>
          <p:nvPr/>
        </p:nvSpPr>
        <p:spPr>
          <a:xfrm>
            <a:off x="8846975" y="4626854"/>
            <a:ext cx="297000" cy="516600"/>
          </a:xfrm>
          <a:prstGeom prst="rect">
            <a:avLst/>
          </a:prstGeom>
          <a:solidFill>
            <a:srgbClr val="FFD1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78" name="Google Shape;278;p34"/>
          <p:cNvSpPr/>
          <p:nvPr/>
        </p:nvSpPr>
        <p:spPr>
          <a:xfrm>
            <a:off x="6758310" y="4324493"/>
            <a:ext cx="19869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79" name="Google Shape;279;p34"/>
          <p:cNvPicPr preferRelativeResize="0"/>
          <p:nvPr/>
        </p:nvPicPr>
        <p:blipFill rotWithShape="1">
          <a:blip r:embed="rId3">
            <a:alphaModFix/>
          </a:blip>
          <a:srcRect/>
          <a:stretch/>
        </p:blipFill>
        <p:spPr>
          <a:xfrm>
            <a:off x="6810985" y="4678565"/>
            <a:ext cx="1860640" cy="416799"/>
          </a:xfrm>
          <a:prstGeom prst="rect">
            <a:avLst/>
          </a:prstGeom>
          <a:noFill/>
          <a:ln>
            <a:noFill/>
          </a:ln>
        </p:spPr>
      </p:pic>
      <p:sp>
        <p:nvSpPr>
          <p:cNvPr id="280" name="Google Shape;280;p34"/>
          <p:cNvSpPr txBox="1"/>
          <p:nvPr/>
        </p:nvSpPr>
        <p:spPr>
          <a:xfrm>
            <a:off x="231626" y="51595"/>
            <a:ext cx="8845500" cy="6858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dirty="0">
                <a:solidFill>
                  <a:schemeClr val="lt1"/>
                </a:solidFill>
                <a:latin typeface="Trebuchet MS" panose="020B0603020202020204" pitchFamily="34" charset="0"/>
                <a:ea typeface="Roboto Slab"/>
                <a:cs typeface="Roboto Slab"/>
                <a:sym typeface="Roboto Slab"/>
              </a:rPr>
              <a:t>Portability Program: Looking Ahead</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281" name="Google Shape;281;p34"/>
          <p:cNvSpPr txBox="1"/>
          <p:nvPr/>
        </p:nvSpPr>
        <p:spPr>
          <a:xfrm>
            <a:off x="155425" y="879900"/>
            <a:ext cx="5460300" cy="3747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600"/>
              </a:spcBef>
              <a:spcAft>
                <a:spcPts val="0"/>
              </a:spcAft>
              <a:buNone/>
            </a:pPr>
            <a:r>
              <a:rPr lang="en" sz="3000" dirty="0">
                <a:latin typeface="Trebuchet MS" panose="020B0603020202020204" pitchFamily="34" charset="0"/>
                <a:ea typeface="Roboto Slab"/>
                <a:cs typeface="Roboto Slab"/>
                <a:sym typeface="Roboto Slab"/>
              </a:rPr>
              <a:t>2022 legislative session: Colorado General Assembly passes SB22-116</a:t>
            </a:r>
            <a:endParaRPr sz="3000" dirty="0">
              <a:latin typeface="Trebuchet MS" panose="020B0603020202020204" pitchFamily="34" charset="0"/>
              <a:ea typeface="Roboto Slab"/>
              <a:cs typeface="Roboto Slab"/>
              <a:sym typeface="Roboto Slab"/>
            </a:endParaRPr>
          </a:p>
          <a:p>
            <a:pPr marL="457200" lvl="0" indent="-342900" algn="l" rtl="0">
              <a:lnSpc>
                <a:spcPct val="115000"/>
              </a:lnSpc>
              <a:spcBef>
                <a:spcPts val="0"/>
              </a:spcBef>
              <a:spcAft>
                <a:spcPts val="0"/>
              </a:spcAft>
              <a:buSzPts val="1800"/>
              <a:buFont typeface="Roboto Slab"/>
              <a:buChar char="•"/>
            </a:pPr>
            <a:r>
              <a:rPr lang="en" sz="1800" dirty="0">
                <a:latin typeface="Trebuchet MS" panose="020B0603020202020204" pitchFamily="34" charset="0"/>
                <a:ea typeface="Roboto Slab"/>
                <a:cs typeface="Roboto Slab"/>
                <a:sym typeface="Roboto Slab"/>
              </a:rPr>
              <a:t>Allows endorsement based on applicable Military Occupational Specialty</a:t>
            </a:r>
            <a:endParaRPr sz="1800" dirty="0">
              <a:latin typeface="Trebuchet MS" panose="020B0603020202020204" pitchFamily="34" charset="0"/>
              <a:ea typeface="Roboto Slab"/>
              <a:cs typeface="Roboto Slab"/>
              <a:sym typeface="Roboto Slab"/>
            </a:endParaRPr>
          </a:p>
          <a:p>
            <a:pPr marL="457200" lvl="0" indent="-349250" algn="l" rtl="0">
              <a:lnSpc>
                <a:spcPct val="115000"/>
              </a:lnSpc>
              <a:spcBef>
                <a:spcPts val="0"/>
              </a:spcBef>
              <a:spcAft>
                <a:spcPts val="0"/>
              </a:spcAft>
              <a:buSzPts val="1900"/>
              <a:buFont typeface="Roboto Slab"/>
              <a:buChar char="•"/>
            </a:pPr>
            <a:r>
              <a:rPr lang="en" sz="1900" dirty="0">
                <a:latin typeface="Trebuchet MS" panose="020B0603020202020204" pitchFamily="34" charset="0"/>
                <a:ea typeface="Roboto Slab"/>
                <a:cs typeface="Roboto Slab"/>
                <a:sym typeface="Roboto Slab"/>
              </a:rPr>
              <a:t>Can endorse if applicant has, for at least one year, held a license in another jurisdiction with a </a:t>
            </a:r>
            <a:r>
              <a:rPr lang="en" sz="1900" b="1" i="1" dirty="0">
                <a:latin typeface="Trebuchet MS" panose="020B0603020202020204" pitchFamily="34" charset="0"/>
                <a:ea typeface="Roboto Slab"/>
                <a:cs typeface="Roboto Slab"/>
                <a:sym typeface="Roboto Slab"/>
              </a:rPr>
              <a:t>scope of practice</a:t>
            </a:r>
            <a:r>
              <a:rPr lang="en" sz="1900" dirty="0">
                <a:latin typeface="Trebuchet MS" panose="020B0603020202020204" pitchFamily="34" charset="0"/>
                <a:ea typeface="Roboto Slab"/>
                <a:cs typeface="Roboto Slab"/>
                <a:sym typeface="Roboto Slab"/>
              </a:rPr>
              <a:t> substantially similar to the scope of practice for the profession in Colorado</a:t>
            </a:r>
            <a:endParaRPr sz="2700" b="0" i="0" u="none" strike="noStrike" cap="none" dirty="0">
              <a:solidFill>
                <a:srgbClr val="000000"/>
              </a:solidFill>
              <a:latin typeface="Trebuchet MS" panose="020B0603020202020204" pitchFamily="34" charset="0"/>
              <a:ea typeface="Roboto Slab"/>
              <a:cs typeface="Roboto Slab"/>
              <a:sym typeface="Roboto Slab"/>
            </a:endParaRPr>
          </a:p>
        </p:txBody>
      </p:sp>
      <p:pic>
        <p:nvPicPr>
          <p:cNvPr id="282" name="Google Shape;282;p34"/>
          <p:cNvPicPr preferRelativeResize="0"/>
          <p:nvPr/>
        </p:nvPicPr>
        <p:blipFill>
          <a:blip r:embed="rId4">
            <a:alphaModFix/>
          </a:blip>
          <a:stretch>
            <a:fillRect/>
          </a:stretch>
        </p:blipFill>
        <p:spPr>
          <a:xfrm>
            <a:off x="5615850" y="889800"/>
            <a:ext cx="3375750" cy="3434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6"/>
        <p:cNvGrpSpPr/>
        <p:nvPr/>
      </p:nvGrpSpPr>
      <p:grpSpPr>
        <a:xfrm>
          <a:off x="0" y="0"/>
          <a:ext cx="0" cy="0"/>
          <a:chOff x="0" y="0"/>
          <a:chExt cx="0" cy="0"/>
        </a:xfrm>
      </p:grpSpPr>
      <p:sp>
        <p:nvSpPr>
          <p:cNvPr id="287" name="Google Shape;287;p35"/>
          <p:cNvSpPr/>
          <p:nvPr/>
        </p:nvSpPr>
        <p:spPr>
          <a:xfrm>
            <a:off x="24480" y="0"/>
            <a:ext cx="9144000" cy="5143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800" b="1">
              <a:solidFill>
                <a:schemeClr val="lt1"/>
              </a:solidFill>
              <a:latin typeface="Roboto Slab"/>
              <a:ea typeface="Roboto Slab"/>
              <a:cs typeface="Roboto Slab"/>
              <a:sym typeface="Roboto Slab"/>
            </a:endParaRPr>
          </a:p>
        </p:txBody>
      </p:sp>
      <p:sp>
        <p:nvSpPr>
          <p:cNvPr id="288" name="Google Shape;288;p35"/>
          <p:cNvSpPr/>
          <p:nvPr/>
        </p:nvSpPr>
        <p:spPr>
          <a:xfrm>
            <a:off x="1574418" y="4408775"/>
            <a:ext cx="19662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9" name="Google Shape;289;p35"/>
          <p:cNvSpPr/>
          <p:nvPr/>
        </p:nvSpPr>
        <p:spPr>
          <a:xfrm>
            <a:off x="0" y="4606332"/>
            <a:ext cx="6546900" cy="537300"/>
          </a:xfrm>
          <a:prstGeom prst="rect">
            <a:avLst/>
          </a:prstGeom>
          <a:solidFill>
            <a:schemeClr val="dk2"/>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90" name="Google Shape;290;p35"/>
          <p:cNvSpPr/>
          <p:nvPr/>
        </p:nvSpPr>
        <p:spPr>
          <a:xfrm>
            <a:off x="8846975" y="4606332"/>
            <a:ext cx="297000" cy="537300"/>
          </a:xfrm>
          <a:prstGeom prst="rect">
            <a:avLst/>
          </a:prstGeom>
          <a:solidFill>
            <a:schemeClr val="dk2"/>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291" name="Google Shape;291;p35"/>
          <p:cNvPicPr preferRelativeResize="0"/>
          <p:nvPr/>
        </p:nvPicPr>
        <p:blipFill rotWithShape="1">
          <a:blip r:embed="rId4">
            <a:alphaModFix/>
          </a:blip>
          <a:srcRect/>
          <a:stretch/>
        </p:blipFill>
        <p:spPr>
          <a:xfrm>
            <a:off x="6766617" y="4666516"/>
            <a:ext cx="1860640" cy="416799"/>
          </a:xfrm>
          <a:prstGeom prst="rect">
            <a:avLst/>
          </a:prstGeom>
          <a:noFill/>
          <a:ln>
            <a:noFill/>
          </a:ln>
        </p:spPr>
      </p:pic>
      <p:pic>
        <p:nvPicPr>
          <p:cNvPr id="292" name="Google Shape;292;p35"/>
          <p:cNvPicPr preferRelativeResize="0"/>
          <p:nvPr/>
        </p:nvPicPr>
        <p:blipFill rotWithShape="1">
          <a:blip r:embed="rId4">
            <a:alphaModFix/>
          </a:blip>
          <a:srcRect/>
          <a:stretch/>
        </p:blipFill>
        <p:spPr>
          <a:xfrm>
            <a:off x="6833871" y="4649950"/>
            <a:ext cx="1860640" cy="416799"/>
          </a:xfrm>
          <a:prstGeom prst="rect">
            <a:avLst/>
          </a:prstGeom>
          <a:noFill/>
          <a:ln>
            <a:noFill/>
          </a:ln>
        </p:spPr>
      </p:pic>
      <p:sp>
        <p:nvSpPr>
          <p:cNvPr id="293" name="Google Shape;293;p35"/>
          <p:cNvSpPr/>
          <p:nvPr/>
        </p:nvSpPr>
        <p:spPr>
          <a:xfrm>
            <a:off x="244550" y="240925"/>
            <a:ext cx="8729700" cy="774300"/>
          </a:xfrm>
          <a:prstGeom prst="snip2DiagRect">
            <a:avLst>
              <a:gd name="adj1" fmla="val 0"/>
              <a:gd name="adj2" fmla="val 16667"/>
            </a:avLst>
          </a:prstGeom>
          <a:solidFill>
            <a:srgbClr val="0B5394"/>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1" indent="0" algn="ctr" rtl="0">
              <a:lnSpc>
                <a:spcPct val="100000"/>
              </a:lnSpc>
              <a:spcBef>
                <a:spcPts val="0"/>
              </a:spcBef>
              <a:spcAft>
                <a:spcPts val="0"/>
              </a:spcAft>
              <a:buClr>
                <a:schemeClr val="dk1"/>
              </a:buClr>
              <a:buSzPts val="1800"/>
              <a:buFont typeface="Arial"/>
              <a:buNone/>
            </a:pPr>
            <a:r>
              <a:rPr lang="en" sz="2800" b="1" dirty="0">
                <a:solidFill>
                  <a:schemeClr val="lt1"/>
                </a:solidFill>
                <a:latin typeface="Trebuchet MS" panose="020B0603020202020204" pitchFamily="34" charset="0"/>
                <a:ea typeface="Roboto Slab"/>
                <a:cs typeface="Roboto Slab"/>
                <a:sym typeface="Roboto Slab"/>
              </a:rPr>
              <a:t>Portability Program: Improvements &amp; Successes</a:t>
            </a:r>
            <a:endParaRPr sz="2800" b="1" dirty="0">
              <a:solidFill>
                <a:schemeClr val="lt1"/>
              </a:solidFill>
              <a:latin typeface="Trebuchet MS" panose="020B0603020202020204" pitchFamily="34" charset="0"/>
              <a:ea typeface="Roboto Slab"/>
              <a:cs typeface="Roboto Slab"/>
              <a:sym typeface="Roboto Slab"/>
            </a:endParaRPr>
          </a:p>
        </p:txBody>
      </p:sp>
      <p:sp>
        <p:nvSpPr>
          <p:cNvPr id="294" name="Google Shape;294;p35"/>
          <p:cNvSpPr txBox="1"/>
          <p:nvPr/>
        </p:nvSpPr>
        <p:spPr>
          <a:xfrm>
            <a:off x="689524" y="2502451"/>
            <a:ext cx="3902100" cy="419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1800" b="1" i="0" u="none" strike="noStrike" cap="none">
              <a:solidFill>
                <a:srgbClr val="FFFFFF"/>
              </a:solidFill>
              <a:latin typeface="Roboto Slab"/>
              <a:ea typeface="Roboto Slab"/>
              <a:cs typeface="Roboto Slab"/>
              <a:sym typeface="Roboto Slab"/>
            </a:endParaRPr>
          </a:p>
        </p:txBody>
      </p:sp>
      <p:sp>
        <p:nvSpPr>
          <p:cNvPr id="295" name="Google Shape;295;p35"/>
          <p:cNvSpPr/>
          <p:nvPr/>
        </p:nvSpPr>
        <p:spPr>
          <a:xfrm>
            <a:off x="244550" y="1095750"/>
            <a:ext cx="2210400" cy="1237500"/>
          </a:xfrm>
          <a:prstGeom prst="snip2DiagRect">
            <a:avLst>
              <a:gd name="adj1" fmla="val 0"/>
              <a:gd name="adj2" fmla="val 16667"/>
            </a:avLst>
          </a:prstGeom>
          <a:solidFill>
            <a:srgbClr val="C3002F"/>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200" dirty="0">
                <a:solidFill>
                  <a:schemeClr val="lt1"/>
                </a:solidFill>
                <a:latin typeface="Trebuchet MS" panose="020B0603020202020204" pitchFamily="34" charset="0"/>
                <a:ea typeface="Roboto Slab"/>
                <a:cs typeface="Roboto Slab"/>
                <a:sym typeface="Roboto Slab"/>
              </a:rPr>
              <a:t>Reduced Licensing Timelines</a:t>
            </a:r>
            <a:endParaRPr sz="22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296" name="Google Shape;296;p35"/>
          <p:cNvSpPr/>
          <p:nvPr/>
        </p:nvSpPr>
        <p:spPr>
          <a:xfrm>
            <a:off x="2067000" y="2008650"/>
            <a:ext cx="2412900" cy="1406700"/>
          </a:xfrm>
          <a:prstGeom prst="snip2DiagRect">
            <a:avLst>
              <a:gd name="adj1" fmla="val 0"/>
              <a:gd name="adj2" fmla="val 16667"/>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200" dirty="0">
                <a:solidFill>
                  <a:srgbClr val="FFFFFF"/>
                </a:solidFill>
                <a:latin typeface="Trebuchet MS" panose="020B0603020202020204" pitchFamily="34" charset="0"/>
                <a:ea typeface="Roboto Slab"/>
                <a:cs typeface="Roboto Slab"/>
                <a:sym typeface="Roboto Slab"/>
              </a:rPr>
              <a:t>Remove Unnecessary Requirements</a:t>
            </a:r>
            <a:endParaRPr sz="2200" b="0" i="0" u="none" strike="noStrike" cap="none" dirty="0">
              <a:solidFill>
                <a:srgbClr val="FFFFFF"/>
              </a:solidFill>
              <a:latin typeface="Trebuchet MS" panose="020B0603020202020204" pitchFamily="34" charset="0"/>
              <a:ea typeface="Roboto Slab"/>
              <a:cs typeface="Roboto Slab"/>
              <a:sym typeface="Roboto Slab"/>
            </a:endParaRPr>
          </a:p>
        </p:txBody>
      </p:sp>
      <p:sp>
        <p:nvSpPr>
          <p:cNvPr id="297" name="Google Shape;297;p35"/>
          <p:cNvSpPr/>
          <p:nvPr/>
        </p:nvSpPr>
        <p:spPr>
          <a:xfrm>
            <a:off x="3867950" y="3199626"/>
            <a:ext cx="2403900" cy="1406700"/>
          </a:xfrm>
          <a:prstGeom prst="snip2DiagRect">
            <a:avLst>
              <a:gd name="adj1" fmla="val 0"/>
              <a:gd name="adj2" fmla="val 16667"/>
            </a:avLst>
          </a:prstGeom>
          <a:solidFill>
            <a:srgbClr val="741B47"/>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200" dirty="0">
                <a:solidFill>
                  <a:schemeClr val="lt1"/>
                </a:solidFill>
                <a:latin typeface="Trebuchet MS" panose="020B0603020202020204" pitchFamily="34" charset="0"/>
                <a:ea typeface="Roboto Slab"/>
                <a:cs typeface="Roboto Slab"/>
                <a:sym typeface="Roboto Slab"/>
              </a:rPr>
              <a:t>Consolidate Statutory Provisions</a:t>
            </a:r>
            <a:endParaRPr sz="22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298" name="Google Shape;298;p35"/>
          <p:cNvSpPr/>
          <p:nvPr/>
        </p:nvSpPr>
        <p:spPr>
          <a:xfrm>
            <a:off x="6141951" y="1485300"/>
            <a:ext cx="2832300" cy="2453400"/>
          </a:xfrm>
          <a:prstGeom prst="ellipse">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800" b="1" dirty="0">
                <a:solidFill>
                  <a:schemeClr val="lt1"/>
                </a:solidFill>
                <a:latin typeface="Trebuchet MS" panose="020B0603020202020204" pitchFamily="34" charset="0"/>
                <a:ea typeface="Roboto Slab"/>
                <a:cs typeface="Roboto Slab"/>
                <a:sym typeface="Roboto Slab"/>
              </a:rPr>
              <a:t>Improved</a:t>
            </a:r>
            <a:r>
              <a:rPr lang="en" dirty="0">
                <a:latin typeface="Trebuchet MS" panose="020B0603020202020204" pitchFamily="34" charset="0"/>
              </a:rPr>
              <a:t> </a:t>
            </a:r>
            <a:r>
              <a:rPr lang="en" sz="2800" b="1" dirty="0">
                <a:solidFill>
                  <a:schemeClr val="lt1"/>
                </a:solidFill>
                <a:latin typeface="Trebuchet MS" panose="020B0603020202020204" pitchFamily="34" charset="0"/>
                <a:ea typeface="Roboto Slab"/>
                <a:cs typeface="Roboto Slab"/>
                <a:sym typeface="Roboto Slab"/>
              </a:rPr>
              <a:t>Efficiency</a:t>
            </a:r>
            <a:endParaRPr sz="1400" b="0" i="0" u="none" strike="noStrike" cap="none" dirty="0">
              <a:solidFill>
                <a:srgbClr val="000000"/>
              </a:solidFill>
              <a:latin typeface="Trebuchet MS" panose="020B0603020202020204"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5"/>
                                        </p:tgtEl>
                                        <p:attrNameLst>
                                          <p:attrName>style.visibility</p:attrName>
                                        </p:attrNameLst>
                                      </p:cBhvr>
                                      <p:to>
                                        <p:strVal val="visible"/>
                                      </p:to>
                                    </p:set>
                                    <p:animEffect transition="in" filter="fade">
                                      <p:cBhvr>
                                        <p:cTn id="7" dur="1000"/>
                                        <p:tgtEl>
                                          <p:spTgt spid="29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6"/>
                                        </p:tgtEl>
                                        <p:attrNameLst>
                                          <p:attrName>style.visibility</p:attrName>
                                        </p:attrNameLst>
                                      </p:cBhvr>
                                      <p:to>
                                        <p:strVal val="visible"/>
                                      </p:to>
                                    </p:set>
                                    <p:animEffect transition="in" filter="fade">
                                      <p:cBhvr>
                                        <p:cTn id="12" dur="1000"/>
                                        <p:tgtEl>
                                          <p:spTgt spid="2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7"/>
                                        </p:tgtEl>
                                        <p:attrNameLst>
                                          <p:attrName>style.visibility</p:attrName>
                                        </p:attrNameLst>
                                      </p:cBhvr>
                                      <p:to>
                                        <p:strVal val="visible"/>
                                      </p:to>
                                    </p:set>
                                    <p:animEffect transition="in" filter="fade">
                                      <p:cBhvr>
                                        <p:cTn id="17" dur="1000"/>
                                        <p:tgtEl>
                                          <p:spTgt spid="29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8"/>
                                        </p:tgtEl>
                                        <p:attrNameLst>
                                          <p:attrName>style.visibility</p:attrName>
                                        </p:attrNameLst>
                                      </p:cBhvr>
                                      <p:to>
                                        <p:strVal val="visible"/>
                                      </p:to>
                                    </p:set>
                                    <p:animEffect transition="in" filter="fade">
                                      <p:cBhvr>
                                        <p:cTn id="22" dur="10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2"/>
        <p:cNvGrpSpPr/>
        <p:nvPr/>
      </p:nvGrpSpPr>
      <p:grpSpPr>
        <a:xfrm>
          <a:off x="0" y="0"/>
          <a:ext cx="0" cy="0"/>
          <a:chOff x="0" y="0"/>
          <a:chExt cx="0" cy="0"/>
        </a:xfrm>
      </p:grpSpPr>
      <p:sp>
        <p:nvSpPr>
          <p:cNvPr id="303" name="Google Shape;303;p36"/>
          <p:cNvSpPr/>
          <p:nvPr/>
        </p:nvSpPr>
        <p:spPr>
          <a:xfrm>
            <a:off x="2955" y="0"/>
            <a:ext cx="9144000" cy="5143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36"/>
          <p:cNvSpPr/>
          <p:nvPr/>
        </p:nvSpPr>
        <p:spPr>
          <a:xfrm>
            <a:off x="1574418" y="4408775"/>
            <a:ext cx="19662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5" name="Google Shape;305;p36"/>
          <p:cNvSpPr/>
          <p:nvPr/>
        </p:nvSpPr>
        <p:spPr>
          <a:xfrm>
            <a:off x="0" y="4606332"/>
            <a:ext cx="6546900" cy="537300"/>
          </a:xfrm>
          <a:prstGeom prst="rect">
            <a:avLst/>
          </a:prstGeom>
          <a:solidFill>
            <a:schemeClr val="dk2"/>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06" name="Google Shape;306;p36"/>
          <p:cNvSpPr/>
          <p:nvPr/>
        </p:nvSpPr>
        <p:spPr>
          <a:xfrm>
            <a:off x="8846975" y="4606332"/>
            <a:ext cx="297000" cy="537300"/>
          </a:xfrm>
          <a:prstGeom prst="rect">
            <a:avLst/>
          </a:prstGeom>
          <a:solidFill>
            <a:schemeClr val="dk2"/>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307" name="Google Shape;307;p36"/>
          <p:cNvPicPr preferRelativeResize="0"/>
          <p:nvPr/>
        </p:nvPicPr>
        <p:blipFill rotWithShape="1">
          <a:blip r:embed="rId4">
            <a:alphaModFix/>
          </a:blip>
          <a:srcRect/>
          <a:stretch/>
        </p:blipFill>
        <p:spPr>
          <a:xfrm>
            <a:off x="6766617" y="4666516"/>
            <a:ext cx="1860640" cy="416799"/>
          </a:xfrm>
          <a:prstGeom prst="rect">
            <a:avLst/>
          </a:prstGeom>
          <a:noFill/>
          <a:ln>
            <a:noFill/>
          </a:ln>
        </p:spPr>
      </p:pic>
      <p:pic>
        <p:nvPicPr>
          <p:cNvPr id="308" name="Google Shape;308;p36"/>
          <p:cNvPicPr preferRelativeResize="0"/>
          <p:nvPr/>
        </p:nvPicPr>
        <p:blipFill rotWithShape="1">
          <a:blip r:embed="rId4">
            <a:alphaModFix/>
          </a:blip>
          <a:srcRect/>
          <a:stretch/>
        </p:blipFill>
        <p:spPr>
          <a:xfrm>
            <a:off x="6833871" y="4649950"/>
            <a:ext cx="1860640" cy="416799"/>
          </a:xfrm>
          <a:prstGeom prst="rect">
            <a:avLst/>
          </a:prstGeom>
          <a:noFill/>
          <a:ln>
            <a:noFill/>
          </a:ln>
        </p:spPr>
      </p:pic>
      <p:sp>
        <p:nvSpPr>
          <p:cNvPr id="309" name="Google Shape;309;p36"/>
          <p:cNvSpPr txBox="1"/>
          <p:nvPr/>
        </p:nvSpPr>
        <p:spPr>
          <a:xfrm>
            <a:off x="689524" y="2502451"/>
            <a:ext cx="3902100" cy="419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1800" b="1" i="0" u="none" strike="noStrike" cap="none">
              <a:solidFill>
                <a:srgbClr val="FFFFFF"/>
              </a:solidFill>
              <a:latin typeface="Roboto Slab"/>
              <a:ea typeface="Roboto Slab"/>
              <a:cs typeface="Roboto Slab"/>
              <a:sym typeface="Roboto Slab"/>
            </a:endParaRPr>
          </a:p>
        </p:txBody>
      </p:sp>
      <p:sp>
        <p:nvSpPr>
          <p:cNvPr id="310" name="Google Shape;310;p36"/>
          <p:cNvSpPr/>
          <p:nvPr/>
        </p:nvSpPr>
        <p:spPr>
          <a:xfrm>
            <a:off x="1858500" y="1227600"/>
            <a:ext cx="4975500" cy="2968800"/>
          </a:xfrm>
          <a:prstGeom prst="snip2DiagRect">
            <a:avLst>
              <a:gd name="adj1" fmla="val 0"/>
              <a:gd name="adj2" fmla="val 16667"/>
            </a:avLst>
          </a:prstGeom>
          <a:solidFill>
            <a:srgbClr val="8CA7B5"/>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3200" dirty="0">
                <a:solidFill>
                  <a:schemeClr val="lt1"/>
                </a:solidFill>
                <a:latin typeface="Trebuchet MS" panose="020B0603020202020204" pitchFamily="34" charset="0"/>
                <a:ea typeface="Roboto Slab"/>
                <a:cs typeface="Roboto Slab"/>
                <a:sym typeface="Roboto Slab"/>
              </a:rPr>
              <a:t>Improved application processing timelines</a:t>
            </a:r>
            <a:endParaRPr sz="32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311" name="Google Shape;311;p36"/>
          <p:cNvSpPr/>
          <p:nvPr/>
        </p:nvSpPr>
        <p:spPr>
          <a:xfrm>
            <a:off x="244550" y="240925"/>
            <a:ext cx="8729700" cy="774300"/>
          </a:xfrm>
          <a:prstGeom prst="snip2DiagRect">
            <a:avLst>
              <a:gd name="adj1" fmla="val 0"/>
              <a:gd name="adj2" fmla="val 16667"/>
            </a:avLst>
          </a:prstGeom>
          <a:solidFill>
            <a:srgbClr val="0B5394"/>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1" indent="0" algn="ctr" rtl="0">
              <a:lnSpc>
                <a:spcPct val="100000"/>
              </a:lnSpc>
              <a:spcBef>
                <a:spcPts val="0"/>
              </a:spcBef>
              <a:spcAft>
                <a:spcPts val="0"/>
              </a:spcAft>
              <a:buClr>
                <a:schemeClr val="dk1"/>
              </a:buClr>
              <a:buSzPts val="1800"/>
              <a:buFont typeface="Arial"/>
              <a:buNone/>
            </a:pPr>
            <a:r>
              <a:rPr lang="en" sz="2800" b="1" dirty="0">
                <a:solidFill>
                  <a:schemeClr val="lt1"/>
                </a:solidFill>
                <a:latin typeface="Trebuchet MS" panose="020B0603020202020204" pitchFamily="34" charset="0"/>
                <a:ea typeface="Roboto Slab"/>
                <a:cs typeface="Roboto Slab"/>
                <a:sym typeface="Roboto Slab"/>
              </a:rPr>
              <a:t>Portability Program: Improvements &amp; Successes</a:t>
            </a:r>
            <a:endParaRPr sz="2800" b="1" dirty="0">
              <a:solidFill>
                <a:schemeClr val="lt1"/>
              </a:solidFill>
              <a:latin typeface="Trebuchet MS" panose="020B0603020202020204" pitchFamily="34" charset="0"/>
              <a:ea typeface="Roboto Slab"/>
              <a:cs typeface="Roboto Slab"/>
              <a:sym typeface="Roboto Slab"/>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5"/>
        <p:cNvGrpSpPr/>
        <p:nvPr/>
      </p:nvGrpSpPr>
      <p:grpSpPr>
        <a:xfrm>
          <a:off x="0" y="0"/>
          <a:ext cx="0" cy="0"/>
          <a:chOff x="0" y="0"/>
          <a:chExt cx="0" cy="0"/>
        </a:xfrm>
      </p:grpSpPr>
      <p:sp>
        <p:nvSpPr>
          <p:cNvPr id="316" name="Google Shape;316;p37"/>
          <p:cNvSpPr/>
          <p:nvPr/>
        </p:nvSpPr>
        <p:spPr>
          <a:xfrm>
            <a:off x="8700" y="-15"/>
            <a:ext cx="9126600" cy="5143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17" name="Google Shape;317;p37"/>
          <p:cNvPicPr preferRelativeResize="0"/>
          <p:nvPr/>
        </p:nvPicPr>
        <p:blipFill>
          <a:blip r:embed="rId4">
            <a:alphaModFix/>
          </a:blip>
          <a:stretch>
            <a:fillRect/>
          </a:stretch>
        </p:blipFill>
        <p:spPr>
          <a:xfrm>
            <a:off x="327275" y="911125"/>
            <a:ext cx="5006350" cy="3782901"/>
          </a:xfrm>
          <a:prstGeom prst="rect">
            <a:avLst/>
          </a:prstGeom>
          <a:noFill/>
          <a:ln>
            <a:noFill/>
          </a:ln>
        </p:spPr>
      </p:pic>
      <p:sp>
        <p:nvSpPr>
          <p:cNvPr id="318" name="Google Shape;318;p37"/>
          <p:cNvSpPr/>
          <p:nvPr/>
        </p:nvSpPr>
        <p:spPr>
          <a:xfrm>
            <a:off x="231625" y="294875"/>
            <a:ext cx="8729700" cy="5532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319" name="Google Shape;319;p37"/>
          <p:cNvSpPr txBox="1">
            <a:spLocks noGrp="1"/>
          </p:cNvSpPr>
          <p:nvPr>
            <p:ph type="title"/>
          </p:nvPr>
        </p:nvSpPr>
        <p:spPr>
          <a:xfrm>
            <a:off x="91337" y="225327"/>
            <a:ext cx="8961300" cy="685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ct val="125000"/>
              <a:buFont typeface="Times New Roman"/>
              <a:buNone/>
            </a:pPr>
            <a:r>
              <a:rPr lang="en" sz="3200" b="1" dirty="0">
                <a:solidFill>
                  <a:schemeClr val="lt1"/>
                </a:solidFill>
                <a:latin typeface="Trebuchet MS" panose="020B0603020202020204" pitchFamily="34" charset="0"/>
                <a:ea typeface="Roboto Slab"/>
                <a:cs typeface="Roboto Slab"/>
                <a:sym typeface="Roboto Slab"/>
              </a:rPr>
              <a:t>Portability in Colorado: Military Spouse Licenses</a:t>
            </a:r>
            <a:endParaRPr sz="3200" b="1" dirty="0">
              <a:solidFill>
                <a:schemeClr val="lt1"/>
              </a:solidFill>
              <a:latin typeface="Trebuchet MS" panose="020B0603020202020204" pitchFamily="34" charset="0"/>
              <a:ea typeface="Roboto Slab"/>
              <a:cs typeface="Roboto Slab"/>
              <a:sym typeface="Roboto Slab"/>
            </a:endParaRPr>
          </a:p>
        </p:txBody>
      </p:sp>
      <p:sp>
        <p:nvSpPr>
          <p:cNvPr id="320" name="Google Shape;320;p37"/>
          <p:cNvSpPr/>
          <p:nvPr/>
        </p:nvSpPr>
        <p:spPr>
          <a:xfrm>
            <a:off x="0" y="4606332"/>
            <a:ext cx="6546900" cy="537300"/>
          </a:xfrm>
          <a:prstGeom prst="rect">
            <a:avLst/>
          </a:prstGeom>
          <a:solidFill>
            <a:schemeClr val="dk1"/>
          </a:solidFill>
          <a:ln>
            <a:noFill/>
          </a:ln>
          <a:effectLst>
            <a:outerShdw blurRad="57150" dist="19050" dir="5400000" algn="bl" rotWithShape="0">
              <a:srgbClr val="000000">
                <a:alpha val="4824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21" name="Google Shape;321;p37"/>
          <p:cNvSpPr/>
          <p:nvPr/>
        </p:nvSpPr>
        <p:spPr>
          <a:xfrm>
            <a:off x="8846975" y="4606332"/>
            <a:ext cx="297000" cy="537300"/>
          </a:xfrm>
          <a:prstGeom prst="rect">
            <a:avLst/>
          </a:prstGeom>
          <a:solidFill>
            <a:schemeClr val="dk1"/>
          </a:solidFill>
          <a:ln>
            <a:noFill/>
          </a:ln>
          <a:effectLst>
            <a:outerShdw blurRad="57150" dist="19050" dir="5400000" algn="bl" rotWithShape="0">
              <a:srgbClr val="000000">
                <a:alpha val="4824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322" name="Google Shape;322;p37"/>
          <p:cNvPicPr preferRelativeResize="0"/>
          <p:nvPr/>
        </p:nvPicPr>
        <p:blipFill rotWithShape="1">
          <a:blip r:embed="rId5">
            <a:alphaModFix/>
          </a:blip>
          <a:srcRect/>
          <a:stretch/>
        </p:blipFill>
        <p:spPr>
          <a:xfrm>
            <a:off x="6833871" y="4649950"/>
            <a:ext cx="1860640" cy="416799"/>
          </a:xfrm>
          <a:prstGeom prst="rect">
            <a:avLst/>
          </a:prstGeom>
          <a:noFill/>
          <a:ln>
            <a:noFill/>
          </a:ln>
        </p:spPr>
      </p:pic>
      <p:sp>
        <p:nvSpPr>
          <p:cNvPr id="323" name="Google Shape;323;p37"/>
          <p:cNvSpPr/>
          <p:nvPr/>
        </p:nvSpPr>
        <p:spPr>
          <a:xfrm>
            <a:off x="5458400" y="1112125"/>
            <a:ext cx="3331500" cy="3353400"/>
          </a:xfrm>
          <a:prstGeom prst="snip2DiagRect">
            <a:avLst>
              <a:gd name="adj1" fmla="val 0"/>
              <a:gd name="adj2" fmla="val 16667"/>
            </a:avLst>
          </a:prstGeom>
          <a:solidFill>
            <a:srgbClr val="C3002F"/>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HB20-1326 also expanded Colorado’s approach to licensing spouses of active-duty military personnel via the new </a:t>
            </a:r>
            <a:r>
              <a:rPr lang="en" sz="1900" b="1" u="sng" dirty="0">
                <a:solidFill>
                  <a:schemeClr val="lt1"/>
                </a:solidFill>
                <a:latin typeface="Trebuchet MS" panose="020B0603020202020204" pitchFamily="34" charset="0"/>
                <a:ea typeface="Roboto Slab"/>
                <a:cs typeface="Roboto Slab"/>
                <a:sym typeface="Roboto Slab"/>
              </a:rPr>
              <a:t>Military Spouse Licenses</a:t>
            </a:r>
            <a:endParaRPr sz="1900" b="1" i="0" u="sng" strike="noStrike" cap="none" dirty="0">
              <a:solidFill>
                <a:schemeClr val="lt1"/>
              </a:solidFill>
              <a:latin typeface="Trebuchet MS" panose="020B0603020202020204" pitchFamily="34" charset="0"/>
              <a:ea typeface="Roboto Slab"/>
              <a:cs typeface="Roboto Slab"/>
              <a:sym typeface="Roboto Slab"/>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7"/>
        <p:cNvGrpSpPr/>
        <p:nvPr/>
      </p:nvGrpSpPr>
      <p:grpSpPr>
        <a:xfrm>
          <a:off x="0" y="0"/>
          <a:ext cx="0" cy="0"/>
          <a:chOff x="0" y="0"/>
          <a:chExt cx="0" cy="0"/>
        </a:xfrm>
      </p:grpSpPr>
      <p:sp>
        <p:nvSpPr>
          <p:cNvPr id="328" name="Google Shape;328;p38"/>
          <p:cNvSpPr/>
          <p:nvPr/>
        </p:nvSpPr>
        <p:spPr>
          <a:xfrm>
            <a:off x="8700" y="-15"/>
            <a:ext cx="9126600" cy="5143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29" name="Google Shape;329;p38"/>
          <p:cNvPicPr preferRelativeResize="0"/>
          <p:nvPr/>
        </p:nvPicPr>
        <p:blipFill rotWithShape="1">
          <a:blip r:embed="rId4">
            <a:alphaModFix/>
          </a:blip>
          <a:srcRect b="2267"/>
          <a:stretch/>
        </p:blipFill>
        <p:spPr>
          <a:xfrm>
            <a:off x="4909650" y="1273375"/>
            <a:ext cx="3937325" cy="2907650"/>
          </a:xfrm>
          <a:prstGeom prst="rect">
            <a:avLst/>
          </a:prstGeom>
          <a:noFill/>
          <a:ln>
            <a:noFill/>
          </a:ln>
        </p:spPr>
      </p:pic>
      <p:sp>
        <p:nvSpPr>
          <p:cNvPr id="330" name="Google Shape;330;p38"/>
          <p:cNvSpPr/>
          <p:nvPr/>
        </p:nvSpPr>
        <p:spPr>
          <a:xfrm>
            <a:off x="231625" y="294875"/>
            <a:ext cx="8729700" cy="5532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331" name="Google Shape;331;p38"/>
          <p:cNvSpPr txBox="1">
            <a:spLocks noGrp="1"/>
          </p:cNvSpPr>
          <p:nvPr>
            <p:ph type="title"/>
          </p:nvPr>
        </p:nvSpPr>
        <p:spPr>
          <a:xfrm>
            <a:off x="91337" y="225327"/>
            <a:ext cx="8961300" cy="685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ct val="125000"/>
              <a:buFont typeface="Times New Roman"/>
              <a:buNone/>
            </a:pPr>
            <a:r>
              <a:rPr lang="en" sz="3200" b="1" dirty="0">
                <a:solidFill>
                  <a:schemeClr val="lt1"/>
                </a:solidFill>
                <a:latin typeface="Trebuchet MS" panose="020B0603020202020204" pitchFamily="34" charset="0"/>
                <a:ea typeface="Roboto Slab"/>
                <a:cs typeface="Roboto Slab"/>
                <a:sym typeface="Roboto Slab"/>
              </a:rPr>
              <a:t>Portability in Colorado: Military Spouse Licenses</a:t>
            </a:r>
            <a:endParaRPr sz="3200" b="1" dirty="0">
              <a:solidFill>
                <a:schemeClr val="lt1"/>
              </a:solidFill>
              <a:latin typeface="Trebuchet MS" panose="020B0603020202020204" pitchFamily="34" charset="0"/>
              <a:ea typeface="Roboto Slab"/>
              <a:cs typeface="Roboto Slab"/>
              <a:sym typeface="Roboto Slab"/>
            </a:endParaRPr>
          </a:p>
        </p:txBody>
      </p:sp>
      <p:sp>
        <p:nvSpPr>
          <p:cNvPr id="332" name="Google Shape;332;p38"/>
          <p:cNvSpPr/>
          <p:nvPr/>
        </p:nvSpPr>
        <p:spPr>
          <a:xfrm>
            <a:off x="0" y="4606332"/>
            <a:ext cx="6546900" cy="537300"/>
          </a:xfrm>
          <a:prstGeom prst="rect">
            <a:avLst/>
          </a:prstGeom>
          <a:solidFill>
            <a:schemeClr val="dk1"/>
          </a:solidFill>
          <a:ln>
            <a:noFill/>
          </a:ln>
          <a:effectLst>
            <a:outerShdw blurRad="57150" dist="19050" dir="5400000" algn="bl" rotWithShape="0">
              <a:srgbClr val="000000">
                <a:alpha val="4824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33" name="Google Shape;333;p38"/>
          <p:cNvSpPr/>
          <p:nvPr/>
        </p:nvSpPr>
        <p:spPr>
          <a:xfrm>
            <a:off x="8846975" y="4606332"/>
            <a:ext cx="297000" cy="537300"/>
          </a:xfrm>
          <a:prstGeom prst="rect">
            <a:avLst/>
          </a:prstGeom>
          <a:solidFill>
            <a:schemeClr val="dk1"/>
          </a:solidFill>
          <a:ln>
            <a:noFill/>
          </a:ln>
          <a:effectLst>
            <a:outerShdw blurRad="57150" dist="19050" dir="5400000" algn="bl" rotWithShape="0">
              <a:srgbClr val="000000">
                <a:alpha val="4824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334" name="Google Shape;334;p38"/>
          <p:cNvPicPr preferRelativeResize="0"/>
          <p:nvPr/>
        </p:nvPicPr>
        <p:blipFill rotWithShape="1">
          <a:blip r:embed="rId5">
            <a:alphaModFix/>
          </a:blip>
          <a:srcRect/>
          <a:stretch/>
        </p:blipFill>
        <p:spPr>
          <a:xfrm>
            <a:off x="6833871" y="4649950"/>
            <a:ext cx="1860640" cy="416799"/>
          </a:xfrm>
          <a:prstGeom prst="rect">
            <a:avLst/>
          </a:prstGeom>
          <a:noFill/>
          <a:ln>
            <a:noFill/>
          </a:ln>
        </p:spPr>
      </p:pic>
      <p:sp>
        <p:nvSpPr>
          <p:cNvPr id="335" name="Google Shape;335;p38"/>
          <p:cNvSpPr txBox="1"/>
          <p:nvPr/>
        </p:nvSpPr>
        <p:spPr>
          <a:xfrm>
            <a:off x="314900" y="1070700"/>
            <a:ext cx="45663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latin typeface="Trebuchet MS" panose="020B0603020202020204" pitchFamily="34" charset="0"/>
                <a:ea typeface="Roboto Slab"/>
                <a:cs typeface="Roboto Slab"/>
                <a:sym typeface="Roboto Slab"/>
              </a:rPr>
              <a:t>Prior to HB-1326, Colorado provided an exemption to professional licensure for military spouses in the form of a one-year license-free period, so long as certain conditions were met</a:t>
            </a:r>
            <a:endParaRPr sz="1800" dirty="0">
              <a:latin typeface="Trebuchet MS" panose="020B0603020202020204" pitchFamily="34" charset="0"/>
              <a:ea typeface="Roboto Slab"/>
              <a:cs typeface="Roboto Slab"/>
              <a:sym typeface="Roboto Slab"/>
            </a:endParaRPr>
          </a:p>
          <a:p>
            <a:pPr marL="0" lvl="0" indent="0" algn="l" rtl="0">
              <a:spcBef>
                <a:spcPts val="0"/>
              </a:spcBef>
              <a:spcAft>
                <a:spcPts val="0"/>
              </a:spcAft>
              <a:buNone/>
            </a:pPr>
            <a:endParaRPr sz="1800" dirty="0">
              <a:latin typeface="Trebuchet MS" panose="020B0603020202020204" pitchFamily="34" charset="0"/>
              <a:ea typeface="Roboto Slab"/>
              <a:cs typeface="Roboto Slab"/>
              <a:sym typeface="Roboto Slab"/>
            </a:endParaRPr>
          </a:p>
          <a:p>
            <a:pPr marL="0" lvl="0" indent="0" algn="l" rtl="0">
              <a:spcBef>
                <a:spcPts val="0"/>
              </a:spcBef>
              <a:spcAft>
                <a:spcPts val="0"/>
              </a:spcAft>
              <a:buNone/>
            </a:pPr>
            <a:r>
              <a:rPr lang="en" sz="1800" dirty="0">
                <a:latin typeface="Trebuchet MS" panose="020B0603020202020204" pitchFamily="34" charset="0"/>
                <a:ea typeface="Roboto Slab"/>
                <a:cs typeface="Roboto Slab"/>
                <a:sym typeface="Roboto Slab"/>
              </a:rPr>
              <a:t>This scheme created problems for professionals and employers, particularly in healthcare, that kept many military spouses from actively practicing under the exemption</a:t>
            </a:r>
            <a:endParaRPr sz="1800" dirty="0">
              <a:latin typeface="Trebuchet MS" panose="020B0603020202020204" pitchFamily="34" charset="0"/>
              <a:ea typeface="Roboto Slab"/>
              <a:cs typeface="Roboto Slab"/>
              <a:sym typeface="Roboto Slab"/>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9"/>
        <p:cNvGrpSpPr/>
        <p:nvPr/>
      </p:nvGrpSpPr>
      <p:grpSpPr>
        <a:xfrm>
          <a:off x="0" y="0"/>
          <a:ext cx="0" cy="0"/>
          <a:chOff x="0" y="0"/>
          <a:chExt cx="0" cy="0"/>
        </a:xfrm>
      </p:grpSpPr>
      <p:sp>
        <p:nvSpPr>
          <p:cNvPr id="340" name="Google Shape;340;p39"/>
          <p:cNvSpPr/>
          <p:nvPr/>
        </p:nvSpPr>
        <p:spPr>
          <a:xfrm>
            <a:off x="8700" y="-15"/>
            <a:ext cx="9126600" cy="5143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41" name="Google Shape;341;p39"/>
          <p:cNvPicPr preferRelativeResize="0"/>
          <p:nvPr/>
        </p:nvPicPr>
        <p:blipFill rotWithShape="1">
          <a:blip r:embed="rId4">
            <a:alphaModFix/>
          </a:blip>
          <a:srcRect b="2267"/>
          <a:stretch/>
        </p:blipFill>
        <p:spPr>
          <a:xfrm>
            <a:off x="4909650" y="1273375"/>
            <a:ext cx="3937325" cy="2907650"/>
          </a:xfrm>
          <a:prstGeom prst="rect">
            <a:avLst/>
          </a:prstGeom>
          <a:noFill/>
          <a:ln>
            <a:noFill/>
          </a:ln>
        </p:spPr>
      </p:pic>
      <p:sp>
        <p:nvSpPr>
          <p:cNvPr id="342" name="Google Shape;342;p39"/>
          <p:cNvSpPr/>
          <p:nvPr/>
        </p:nvSpPr>
        <p:spPr>
          <a:xfrm>
            <a:off x="231625" y="294875"/>
            <a:ext cx="8729700" cy="5532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343" name="Google Shape;343;p39"/>
          <p:cNvSpPr txBox="1">
            <a:spLocks noGrp="1"/>
          </p:cNvSpPr>
          <p:nvPr>
            <p:ph type="title"/>
          </p:nvPr>
        </p:nvSpPr>
        <p:spPr>
          <a:xfrm>
            <a:off x="91337" y="225327"/>
            <a:ext cx="8961300" cy="685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ct val="125000"/>
              <a:buFont typeface="Times New Roman"/>
              <a:buNone/>
            </a:pPr>
            <a:r>
              <a:rPr lang="en" sz="3200" b="1" dirty="0">
                <a:solidFill>
                  <a:schemeClr val="lt1"/>
                </a:solidFill>
                <a:latin typeface="Trebuchet MS" panose="020B0603020202020204" pitchFamily="34" charset="0"/>
                <a:ea typeface="Roboto Slab"/>
                <a:cs typeface="Roboto Slab"/>
                <a:sym typeface="Roboto Slab"/>
              </a:rPr>
              <a:t>Portability in Colorado: Military Spouse Licenses</a:t>
            </a:r>
            <a:endParaRPr sz="3200" b="1" dirty="0">
              <a:solidFill>
                <a:schemeClr val="lt1"/>
              </a:solidFill>
              <a:latin typeface="Trebuchet MS" panose="020B0603020202020204" pitchFamily="34" charset="0"/>
              <a:ea typeface="Roboto Slab"/>
              <a:cs typeface="Roboto Slab"/>
              <a:sym typeface="Roboto Slab"/>
            </a:endParaRPr>
          </a:p>
        </p:txBody>
      </p:sp>
      <p:sp>
        <p:nvSpPr>
          <p:cNvPr id="344" name="Google Shape;344;p39"/>
          <p:cNvSpPr/>
          <p:nvPr/>
        </p:nvSpPr>
        <p:spPr>
          <a:xfrm>
            <a:off x="0" y="4606332"/>
            <a:ext cx="6546900" cy="537300"/>
          </a:xfrm>
          <a:prstGeom prst="rect">
            <a:avLst/>
          </a:prstGeom>
          <a:solidFill>
            <a:schemeClr val="dk1"/>
          </a:solidFill>
          <a:ln>
            <a:noFill/>
          </a:ln>
          <a:effectLst>
            <a:outerShdw blurRad="57150" dist="19050" dir="5400000" algn="bl" rotWithShape="0">
              <a:srgbClr val="000000">
                <a:alpha val="4824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45" name="Google Shape;345;p39"/>
          <p:cNvSpPr/>
          <p:nvPr/>
        </p:nvSpPr>
        <p:spPr>
          <a:xfrm>
            <a:off x="8846975" y="4606332"/>
            <a:ext cx="297000" cy="537300"/>
          </a:xfrm>
          <a:prstGeom prst="rect">
            <a:avLst/>
          </a:prstGeom>
          <a:solidFill>
            <a:schemeClr val="dk1"/>
          </a:solidFill>
          <a:ln>
            <a:noFill/>
          </a:ln>
          <a:effectLst>
            <a:outerShdw blurRad="57150" dist="19050" dir="5400000" algn="bl" rotWithShape="0">
              <a:srgbClr val="000000">
                <a:alpha val="4824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346" name="Google Shape;346;p39"/>
          <p:cNvPicPr preferRelativeResize="0"/>
          <p:nvPr/>
        </p:nvPicPr>
        <p:blipFill rotWithShape="1">
          <a:blip r:embed="rId5">
            <a:alphaModFix/>
          </a:blip>
          <a:srcRect/>
          <a:stretch/>
        </p:blipFill>
        <p:spPr>
          <a:xfrm>
            <a:off x="6833871" y="4649950"/>
            <a:ext cx="1860640" cy="416799"/>
          </a:xfrm>
          <a:prstGeom prst="rect">
            <a:avLst/>
          </a:prstGeom>
          <a:noFill/>
          <a:ln>
            <a:noFill/>
          </a:ln>
        </p:spPr>
      </p:pic>
      <p:sp>
        <p:nvSpPr>
          <p:cNvPr id="347" name="Google Shape;347;p39"/>
          <p:cNvSpPr txBox="1"/>
          <p:nvPr/>
        </p:nvSpPr>
        <p:spPr>
          <a:xfrm>
            <a:off x="314900" y="842100"/>
            <a:ext cx="4566300" cy="3207514"/>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Font typeface="Roboto Slab"/>
              <a:buChar char="●"/>
            </a:pPr>
            <a:r>
              <a:rPr lang="en" sz="1800" dirty="0">
                <a:latin typeface="Trebuchet MS" panose="020B0603020202020204" pitchFamily="34" charset="0"/>
                <a:ea typeface="Roboto Slab"/>
                <a:cs typeface="Roboto Slab"/>
                <a:sym typeface="Roboto Slab"/>
              </a:rPr>
              <a:t>HB20-1326 replaced the one-year exemption with a </a:t>
            </a:r>
            <a:r>
              <a:rPr lang="en" sz="1800" b="1" u="sng" dirty="0">
                <a:latin typeface="Trebuchet MS" panose="020B0603020202020204" pitchFamily="34" charset="0"/>
                <a:ea typeface="Roboto Slab"/>
                <a:cs typeface="Roboto Slab"/>
                <a:sym typeface="Roboto Slab"/>
              </a:rPr>
              <a:t>no-cost</a:t>
            </a:r>
            <a:r>
              <a:rPr lang="en" sz="1800" dirty="0">
                <a:latin typeface="Trebuchet MS" panose="020B0603020202020204" pitchFamily="34" charset="0"/>
                <a:ea typeface="Roboto Slab"/>
                <a:cs typeface="Roboto Slab"/>
                <a:sym typeface="Roboto Slab"/>
              </a:rPr>
              <a:t>, </a:t>
            </a:r>
            <a:r>
              <a:rPr lang="en" sz="1800" b="1" u="sng" dirty="0">
                <a:latin typeface="Trebuchet MS" panose="020B0603020202020204" pitchFamily="34" charset="0"/>
                <a:ea typeface="Roboto Slab"/>
                <a:cs typeface="Roboto Slab"/>
                <a:sym typeface="Roboto Slab"/>
              </a:rPr>
              <a:t>three-year</a:t>
            </a:r>
            <a:r>
              <a:rPr lang="en" sz="1800" dirty="0">
                <a:latin typeface="Trebuchet MS" panose="020B0603020202020204" pitchFamily="34" charset="0"/>
                <a:ea typeface="Roboto Slab"/>
                <a:cs typeface="Roboto Slab"/>
                <a:sym typeface="Roboto Slab"/>
              </a:rPr>
              <a:t>, </a:t>
            </a:r>
            <a:r>
              <a:rPr lang="en" sz="1800" b="1" u="sng" dirty="0">
                <a:latin typeface="Trebuchet MS" panose="020B0603020202020204" pitchFamily="34" charset="0"/>
                <a:ea typeface="Roboto Slab"/>
                <a:cs typeface="Roboto Slab"/>
                <a:sym typeface="Roboto Slab"/>
              </a:rPr>
              <a:t>non-renewable credential</a:t>
            </a:r>
            <a:endParaRPr sz="1800" b="1" u="sng" dirty="0">
              <a:latin typeface="Trebuchet MS" panose="020B0603020202020204" pitchFamily="34" charset="0"/>
              <a:ea typeface="Roboto Slab"/>
              <a:cs typeface="Roboto Slab"/>
              <a:sym typeface="Roboto Slab"/>
            </a:endParaRPr>
          </a:p>
          <a:p>
            <a:pPr marL="457200" lvl="0" indent="-342900" algn="l" rtl="0">
              <a:spcBef>
                <a:spcPts val="0"/>
              </a:spcBef>
              <a:spcAft>
                <a:spcPts val="0"/>
              </a:spcAft>
              <a:buSzPts val="1800"/>
              <a:buFont typeface="Roboto Slab"/>
              <a:buChar char="●"/>
            </a:pPr>
            <a:r>
              <a:rPr lang="en" sz="1800" dirty="0">
                <a:latin typeface="Trebuchet MS" panose="020B0603020202020204" pitchFamily="34" charset="0"/>
                <a:ea typeface="Roboto Slab"/>
                <a:cs typeface="Roboto Slab"/>
                <a:sym typeface="Roboto Slab"/>
              </a:rPr>
              <a:t>Official license in their profession, that is easily verifiable by employers and the public</a:t>
            </a:r>
            <a:endParaRPr sz="1800" dirty="0">
              <a:latin typeface="Trebuchet MS" panose="020B0603020202020204" pitchFamily="34" charset="0"/>
              <a:ea typeface="Roboto Slab"/>
              <a:cs typeface="Roboto Slab"/>
              <a:sym typeface="Roboto Slab"/>
            </a:endParaRPr>
          </a:p>
          <a:p>
            <a:pPr marL="0" lvl="0" indent="0" algn="l" rtl="0">
              <a:lnSpc>
                <a:spcPct val="100000"/>
              </a:lnSpc>
              <a:spcBef>
                <a:spcPts val="1000"/>
              </a:spcBef>
              <a:spcAft>
                <a:spcPts val="0"/>
              </a:spcAft>
              <a:buNone/>
            </a:pPr>
            <a:r>
              <a:rPr lang="en" sz="1800" dirty="0">
                <a:latin typeface="Trebuchet MS" panose="020B0603020202020204" pitchFamily="34" charset="0"/>
                <a:ea typeface="Roboto Slab"/>
                <a:cs typeface="Roboto Slab"/>
                <a:sym typeface="Roboto Slab"/>
              </a:rPr>
              <a:t>To obtain a Military Spouse License:</a:t>
            </a:r>
            <a:endParaRPr sz="1800" dirty="0">
              <a:latin typeface="Trebuchet MS" panose="020B0603020202020204" pitchFamily="34" charset="0"/>
              <a:ea typeface="Roboto Slab"/>
              <a:cs typeface="Roboto Slab"/>
              <a:sym typeface="Roboto Slab"/>
            </a:endParaRPr>
          </a:p>
          <a:p>
            <a:pPr marL="457200" lvl="0" indent="-342900" algn="l" rtl="0">
              <a:lnSpc>
                <a:spcPct val="115000"/>
              </a:lnSpc>
              <a:spcBef>
                <a:spcPts val="0"/>
              </a:spcBef>
              <a:spcAft>
                <a:spcPts val="0"/>
              </a:spcAft>
              <a:buClr>
                <a:srgbClr val="595959"/>
              </a:buClr>
              <a:buSzPts val="1800"/>
              <a:buFont typeface="Roboto Slab"/>
              <a:buAutoNum type="arabicPeriod"/>
            </a:pPr>
            <a:r>
              <a:rPr lang="en" sz="1800" dirty="0">
                <a:solidFill>
                  <a:srgbClr val="595959"/>
                </a:solidFill>
                <a:latin typeface="Trebuchet MS" panose="020B0603020202020204" pitchFamily="34" charset="0"/>
                <a:ea typeface="Roboto Slab"/>
                <a:cs typeface="Roboto Slab"/>
                <a:sym typeface="Roboto Slab"/>
              </a:rPr>
              <a:t>Hold a license in good standing from another state or US jurisdiction</a:t>
            </a:r>
            <a:endParaRPr sz="1800" dirty="0">
              <a:solidFill>
                <a:srgbClr val="595959"/>
              </a:solidFill>
              <a:latin typeface="Trebuchet MS" panose="020B0603020202020204" pitchFamily="34" charset="0"/>
              <a:ea typeface="Roboto Slab"/>
              <a:cs typeface="Roboto Slab"/>
              <a:sym typeface="Roboto Slab"/>
            </a:endParaRPr>
          </a:p>
          <a:p>
            <a:pPr marL="457200" lvl="0" indent="-342900" algn="l" rtl="0">
              <a:lnSpc>
                <a:spcPct val="115000"/>
              </a:lnSpc>
              <a:spcBef>
                <a:spcPts val="0"/>
              </a:spcBef>
              <a:spcAft>
                <a:spcPts val="0"/>
              </a:spcAft>
              <a:buClr>
                <a:srgbClr val="595959"/>
              </a:buClr>
              <a:buSzPts val="1800"/>
              <a:buFont typeface="Roboto Slab"/>
              <a:buAutoNum type="arabicPeriod"/>
            </a:pPr>
            <a:r>
              <a:rPr lang="en" sz="1800" dirty="0">
                <a:solidFill>
                  <a:srgbClr val="595959"/>
                </a:solidFill>
                <a:latin typeface="Trebuchet MS" panose="020B0603020202020204" pitchFamily="34" charset="0"/>
                <a:ea typeface="Roboto Slab"/>
                <a:cs typeface="Roboto Slab"/>
                <a:sym typeface="Roboto Slab"/>
              </a:rPr>
              <a:t>Apply to the Division</a:t>
            </a:r>
            <a:endParaRPr sz="1800" dirty="0">
              <a:latin typeface="Trebuchet MS" panose="020B0603020202020204" pitchFamily="34" charset="0"/>
              <a:ea typeface="Roboto Slab"/>
              <a:cs typeface="Roboto Slab"/>
              <a:sym typeface="Roboto Slab"/>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0"/>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53" name="Google Shape;353;p40"/>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4" name="Google Shape;354;p40"/>
          <p:cNvPicPr preferRelativeResize="0"/>
          <p:nvPr/>
        </p:nvPicPr>
        <p:blipFill rotWithShape="1">
          <a:blip r:embed="rId3">
            <a:alphaModFix/>
          </a:blip>
          <a:srcRect/>
          <a:stretch/>
        </p:blipFill>
        <p:spPr>
          <a:xfrm>
            <a:off x="6832111" y="4733682"/>
            <a:ext cx="1664775" cy="372924"/>
          </a:xfrm>
          <a:prstGeom prst="rect">
            <a:avLst/>
          </a:prstGeom>
          <a:noFill/>
          <a:ln>
            <a:noFill/>
          </a:ln>
        </p:spPr>
      </p:pic>
      <p:sp>
        <p:nvSpPr>
          <p:cNvPr id="355" name="Google Shape;355;p40"/>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56" name="Google Shape;356;p40"/>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357" name="Google Shape;357;p40"/>
          <p:cNvSpPr txBox="1"/>
          <p:nvPr/>
        </p:nvSpPr>
        <p:spPr>
          <a:xfrm>
            <a:off x="231626" y="51595"/>
            <a:ext cx="8729700" cy="685800"/>
          </a:xfrm>
          <a:prstGeom prst="rect">
            <a:avLst/>
          </a:prstGeom>
          <a:noFill/>
          <a:ln>
            <a:noFill/>
          </a:ln>
        </p:spPr>
        <p:txBody>
          <a:bodyPr spcFirstLastPara="1" wrap="square" lIns="91425" tIns="45700" rIns="91425" bIns="45700" anchor="ctr" anchorCtr="0">
            <a:normAutofit fontScale="92500"/>
          </a:bodyPr>
          <a:lstStyle/>
          <a:p>
            <a:pPr marL="0" marR="0" lvl="0" indent="0" algn="ctr" rtl="0">
              <a:lnSpc>
                <a:spcPct val="100000"/>
              </a:lnSpc>
              <a:spcBef>
                <a:spcPts val="0"/>
              </a:spcBef>
              <a:spcAft>
                <a:spcPts val="0"/>
              </a:spcAft>
              <a:buClr>
                <a:schemeClr val="lt1"/>
              </a:buClr>
              <a:buSzPct val="125000"/>
              <a:buFont typeface="Times New Roman"/>
              <a:buNone/>
            </a:pPr>
            <a:r>
              <a:rPr lang="en" sz="3200" b="1" dirty="0">
                <a:solidFill>
                  <a:schemeClr val="lt1"/>
                </a:solidFill>
                <a:latin typeface="Trebuchet MS" panose="020B0603020202020204" pitchFamily="34" charset="0"/>
                <a:ea typeface="Roboto Slab"/>
                <a:cs typeface="Roboto Slab"/>
                <a:sym typeface="Roboto Slab"/>
              </a:rPr>
              <a:t>Portability in Colorado: Reciprocity Agreements</a:t>
            </a:r>
            <a:endParaRPr sz="3200" b="1" i="0" u="none" strike="noStrike" cap="none" dirty="0">
              <a:solidFill>
                <a:schemeClr val="lt1"/>
              </a:solidFill>
              <a:latin typeface="Trebuchet MS" panose="020B0603020202020204" pitchFamily="34" charset="0"/>
              <a:ea typeface="Roboto Slab"/>
              <a:cs typeface="Roboto Slab"/>
              <a:sym typeface="Roboto Slab"/>
            </a:endParaRPr>
          </a:p>
        </p:txBody>
      </p:sp>
      <p:sp>
        <p:nvSpPr>
          <p:cNvPr id="358" name="Google Shape;358;p40"/>
          <p:cNvSpPr/>
          <p:nvPr/>
        </p:nvSpPr>
        <p:spPr>
          <a:xfrm>
            <a:off x="391539" y="2326877"/>
            <a:ext cx="3716100" cy="397800"/>
          </a:xfrm>
          <a:prstGeom prst="snip2DiagRect">
            <a:avLst>
              <a:gd name="adj1" fmla="val 0"/>
              <a:gd name="adj2" fmla="val 16667"/>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One profession at a time</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359" name="Google Shape;359;p40"/>
          <p:cNvSpPr/>
          <p:nvPr/>
        </p:nvSpPr>
        <p:spPr>
          <a:xfrm>
            <a:off x="349100" y="853075"/>
            <a:ext cx="3716100" cy="1326900"/>
          </a:xfrm>
          <a:prstGeom prst="snip2DiagRect">
            <a:avLst>
              <a:gd name="adj1" fmla="val 0"/>
              <a:gd name="adj2" fmla="val 16667"/>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Bilateral agreement between two states; typically allow for expedited licensure - a compact in miniature </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360" name="Google Shape;360;p40"/>
          <p:cNvSpPr/>
          <p:nvPr/>
        </p:nvSpPr>
        <p:spPr>
          <a:xfrm>
            <a:off x="406550" y="3007274"/>
            <a:ext cx="3729900" cy="675300"/>
          </a:xfrm>
          <a:prstGeom prst="snip2DiagRect">
            <a:avLst>
              <a:gd name="adj1" fmla="val 0"/>
              <a:gd name="adj2" fmla="val 16667"/>
            </a:avLst>
          </a:prstGeom>
          <a:solidFill>
            <a:srgbClr val="F1C232"/>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Tailored to the needs of each party state</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361" name="Google Shape;361;p40"/>
          <p:cNvSpPr/>
          <p:nvPr/>
        </p:nvSpPr>
        <p:spPr>
          <a:xfrm>
            <a:off x="407148" y="3965171"/>
            <a:ext cx="3714600" cy="403500"/>
          </a:xfrm>
          <a:prstGeom prst="snip2DiagRect">
            <a:avLst>
              <a:gd name="adj1" fmla="val 0"/>
              <a:gd name="adj2" fmla="val 16667"/>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Not widely used in Colorado</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pic>
        <p:nvPicPr>
          <p:cNvPr id="362" name="Google Shape;362;p40"/>
          <p:cNvPicPr preferRelativeResize="0"/>
          <p:nvPr/>
        </p:nvPicPr>
        <p:blipFill>
          <a:blip r:embed="rId4">
            <a:alphaModFix/>
          </a:blip>
          <a:stretch>
            <a:fillRect/>
          </a:stretch>
        </p:blipFill>
        <p:spPr>
          <a:xfrm>
            <a:off x="4639650" y="1028700"/>
            <a:ext cx="4024750" cy="314472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animEffect transition="in" filter="fade">
                                      <p:cBhvr>
                                        <p:cTn id="7" dur="1000"/>
                                        <p:tgtEl>
                                          <p:spTgt spid="3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8"/>
                                        </p:tgtEl>
                                        <p:attrNameLst>
                                          <p:attrName>style.visibility</p:attrName>
                                        </p:attrNameLst>
                                      </p:cBhvr>
                                      <p:to>
                                        <p:strVal val="visible"/>
                                      </p:to>
                                    </p:set>
                                    <p:animEffect transition="in" filter="fade">
                                      <p:cBhvr>
                                        <p:cTn id="12" dur="1000"/>
                                        <p:tgtEl>
                                          <p:spTgt spid="3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0"/>
                                        </p:tgtEl>
                                        <p:attrNameLst>
                                          <p:attrName>style.visibility</p:attrName>
                                        </p:attrNameLst>
                                      </p:cBhvr>
                                      <p:to>
                                        <p:strVal val="visible"/>
                                      </p:to>
                                    </p:set>
                                    <p:animEffect transition="in" filter="fade">
                                      <p:cBhvr>
                                        <p:cTn id="17" dur="1000"/>
                                        <p:tgtEl>
                                          <p:spTgt spid="36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1"/>
                                        </p:tgtEl>
                                        <p:attrNameLst>
                                          <p:attrName>style.visibility</p:attrName>
                                        </p:attrNameLst>
                                      </p:cBhvr>
                                      <p:to>
                                        <p:strVal val="visible"/>
                                      </p:to>
                                    </p:set>
                                    <p:animEffect transition="in" filter="fade">
                                      <p:cBhvr>
                                        <p:cTn id="22" dur="1000"/>
                                        <p:tgtEl>
                                          <p:spTgt spid="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41"/>
          <p:cNvSpPr/>
          <p:nvPr/>
        </p:nvSpPr>
        <p:spPr>
          <a:xfrm>
            <a:off x="8847000" y="4705546"/>
            <a:ext cx="2970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68" name="Google Shape;368;p41"/>
          <p:cNvSpPr/>
          <p:nvPr/>
        </p:nvSpPr>
        <p:spPr>
          <a:xfrm>
            <a:off x="6569612" y="4325815"/>
            <a:ext cx="2194500" cy="6753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69" name="Google Shape;369;p41"/>
          <p:cNvPicPr preferRelativeResize="0"/>
          <p:nvPr/>
        </p:nvPicPr>
        <p:blipFill rotWithShape="1">
          <a:blip r:embed="rId3">
            <a:alphaModFix/>
          </a:blip>
          <a:srcRect/>
          <a:stretch/>
        </p:blipFill>
        <p:spPr>
          <a:xfrm>
            <a:off x="6832111" y="4733682"/>
            <a:ext cx="1664775" cy="372924"/>
          </a:xfrm>
          <a:prstGeom prst="rect">
            <a:avLst/>
          </a:prstGeom>
          <a:noFill/>
          <a:ln>
            <a:noFill/>
          </a:ln>
        </p:spPr>
      </p:pic>
      <p:sp>
        <p:nvSpPr>
          <p:cNvPr id="370" name="Google Shape;370;p41"/>
          <p:cNvSpPr/>
          <p:nvPr/>
        </p:nvSpPr>
        <p:spPr>
          <a:xfrm>
            <a:off x="0" y="4705546"/>
            <a:ext cx="6546900" cy="438000"/>
          </a:xfrm>
          <a:prstGeom prst="rect">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71" name="Google Shape;371;p41"/>
          <p:cNvSpPr/>
          <p:nvPr/>
        </p:nvSpPr>
        <p:spPr>
          <a:xfrm>
            <a:off x="231625" y="117895"/>
            <a:ext cx="8729700" cy="553200"/>
          </a:xfrm>
          <a:prstGeom prst="rect">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372" name="Google Shape;372;p41"/>
          <p:cNvSpPr txBox="1"/>
          <p:nvPr/>
        </p:nvSpPr>
        <p:spPr>
          <a:xfrm>
            <a:off x="231626" y="51595"/>
            <a:ext cx="8729700" cy="685800"/>
          </a:xfrm>
          <a:prstGeom prst="rect">
            <a:avLst/>
          </a:prstGeom>
          <a:noFill/>
          <a:ln>
            <a:noFill/>
          </a:ln>
        </p:spPr>
        <p:txBody>
          <a:bodyPr spcFirstLastPara="1" wrap="square" lIns="91425" tIns="45700" rIns="91425" bIns="45700" anchor="ctr" anchorCtr="0">
            <a:normAutofit fontScale="92500"/>
          </a:bodyPr>
          <a:lstStyle/>
          <a:p>
            <a:pPr marL="0" marR="0" lvl="0" indent="0" algn="ctr" rtl="0">
              <a:lnSpc>
                <a:spcPct val="100000"/>
              </a:lnSpc>
              <a:spcBef>
                <a:spcPts val="0"/>
              </a:spcBef>
              <a:spcAft>
                <a:spcPts val="0"/>
              </a:spcAft>
              <a:buClr>
                <a:schemeClr val="lt1"/>
              </a:buClr>
              <a:buSzPct val="125000"/>
              <a:buFont typeface="Times New Roman"/>
              <a:buNone/>
            </a:pPr>
            <a:r>
              <a:rPr lang="en" sz="3200" b="1" dirty="0">
                <a:solidFill>
                  <a:schemeClr val="lt1"/>
                </a:solidFill>
                <a:latin typeface="Trebuchet MS" panose="020B0603020202020204" pitchFamily="34" charset="0"/>
                <a:ea typeface="Roboto Slab"/>
                <a:cs typeface="Roboto Slab"/>
                <a:sym typeface="Roboto Slab"/>
              </a:rPr>
              <a:t>Portability in Colorado: Reciprocity Agreements</a:t>
            </a:r>
            <a:endParaRPr sz="3200" b="1" i="0" u="none" strike="noStrike" cap="none" dirty="0">
              <a:solidFill>
                <a:schemeClr val="lt1"/>
              </a:solidFill>
              <a:latin typeface="Trebuchet MS" panose="020B0603020202020204" pitchFamily="34" charset="0"/>
              <a:ea typeface="Roboto Slab"/>
              <a:cs typeface="Roboto Slab"/>
              <a:sym typeface="Roboto Slab"/>
            </a:endParaRPr>
          </a:p>
        </p:txBody>
      </p:sp>
      <p:sp>
        <p:nvSpPr>
          <p:cNvPr id="373" name="Google Shape;373;p41"/>
          <p:cNvSpPr/>
          <p:nvPr/>
        </p:nvSpPr>
        <p:spPr>
          <a:xfrm>
            <a:off x="349100" y="853075"/>
            <a:ext cx="4689300" cy="3709200"/>
          </a:xfrm>
          <a:prstGeom prst="snip2DiagRect">
            <a:avLst>
              <a:gd name="adj1" fmla="val 0"/>
              <a:gd name="adj2" fmla="val 16667"/>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Example Reciprocity Agreement:</a:t>
            </a:r>
            <a:endParaRPr sz="1900" dirty="0">
              <a:solidFill>
                <a:schemeClr val="lt1"/>
              </a:solidFill>
              <a:latin typeface="Trebuchet MS" panose="020B0603020202020204" pitchFamily="34" charset="0"/>
              <a:ea typeface="Roboto Slab"/>
              <a:cs typeface="Roboto Slab"/>
              <a:sym typeface="Roboto Slab"/>
            </a:endParaRPr>
          </a:p>
          <a:p>
            <a:pPr marL="0" marR="0" lvl="0" indent="0" algn="ctr" rtl="0">
              <a:lnSpc>
                <a:spcPct val="100000"/>
              </a:lnSpc>
              <a:spcBef>
                <a:spcPts val="0"/>
              </a:spcBef>
              <a:spcAft>
                <a:spcPts val="0"/>
              </a:spcAft>
              <a:buClr>
                <a:srgbClr val="000000"/>
              </a:buClr>
              <a:buSzPts val="1400"/>
              <a:buFont typeface="Arial"/>
              <a:buNone/>
            </a:pPr>
            <a:endParaRPr sz="1900" dirty="0">
              <a:solidFill>
                <a:schemeClr val="lt1"/>
              </a:solidFill>
              <a:latin typeface="Trebuchet MS" panose="020B0603020202020204" pitchFamily="34" charset="0"/>
              <a:ea typeface="Roboto Slab"/>
              <a:cs typeface="Roboto Slab"/>
              <a:sym typeface="Roboto Slab"/>
            </a:endParaRPr>
          </a:p>
          <a:p>
            <a:pPr marL="0" marR="0" lvl="0" indent="0" algn="ctr" rtl="0">
              <a:lnSpc>
                <a:spcPct val="100000"/>
              </a:lnSpc>
              <a:spcBef>
                <a:spcPts val="0"/>
              </a:spcBef>
              <a:spcAft>
                <a:spcPts val="0"/>
              </a:spcAft>
              <a:buClr>
                <a:schemeClr val="dk1"/>
              </a:buClr>
              <a:buSzPts val="1100"/>
              <a:buFont typeface="Arial"/>
              <a:buNone/>
            </a:pPr>
            <a:r>
              <a:rPr lang="en" sz="1900" u="sng" dirty="0">
                <a:solidFill>
                  <a:schemeClr val="lt1"/>
                </a:solidFill>
                <a:latin typeface="Trebuchet MS" panose="020B0603020202020204" pitchFamily="34" charset="0"/>
                <a:ea typeface="Roboto Slab"/>
                <a:cs typeface="Roboto Slab"/>
                <a:sym typeface="Roboto Slab"/>
              </a:rPr>
              <a:t>National Electrical Reciprocal Alliance (NERA)</a:t>
            </a:r>
            <a:endParaRPr sz="1900" u="sng" dirty="0">
              <a:solidFill>
                <a:schemeClr val="lt1"/>
              </a:solidFill>
              <a:latin typeface="Trebuchet MS" panose="020B0603020202020204" pitchFamily="34" charset="0"/>
              <a:ea typeface="Roboto Slab"/>
              <a:cs typeface="Roboto Slab"/>
              <a:sym typeface="Roboto Slab"/>
            </a:endParaRPr>
          </a:p>
          <a:p>
            <a:pPr marL="0" marR="0" lvl="0" indent="0" algn="ctr" rtl="0">
              <a:lnSpc>
                <a:spcPct val="100000"/>
              </a:lnSpc>
              <a:spcBef>
                <a:spcPts val="0"/>
              </a:spcBef>
              <a:spcAft>
                <a:spcPts val="0"/>
              </a:spcAft>
              <a:buClr>
                <a:schemeClr val="dk1"/>
              </a:buClr>
              <a:buSzPts val="1100"/>
              <a:buFont typeface="Arial"/>
              <a:buNone/>
            </a:pPr>
            <a:r>
              <a:rPr lang="en" sz="1900" dirty="0">
                <a:solidFill>
                  <a:schemeClr val="lt1"/>
                </a:solidFill>
                <a:latin typeface="Trebuchet MS" panose="020B0603020202020204" pitchFamily="34" charset="0"/>
                <a:ea typeface="Roboto Slab"/>
                <a:cs typeface="Roboto Slab"/>
                <a:sym typeface="Roboto Slab"/>
              </a:rPr>
              <a:t>If the applicant meets the NERA requirements, the Colorado Electrical Board will issue a certificate without written examination upon application and payment of application fees</a:t>
            </a:r>
            <a:endParaRPr sz="1900" dirty="0">
              <a:solidFill>
                <a:schemeClr val="lt1"/>
              </a:solidFill>
              <a:latin typeface="Trebuchet MS" panose="020B0603020202020204" pitchFamily="34" charset="0"/>
              <a:ea typeface="Roboto Slab"/>
              <a:cs typeface="Roboto Slab"/>
              <a:sym typeface="Roboto Slab"/>
            </a:endParaRPr>
          </a:p>
        </p:txBody>
      </p:sp>
      <p:pic>
        <p:nvPicPr>
          <p:cNvPr id="374" name="Google Shape;374;p41"/>
          <p:cNvPicPr preferRelativeResize="0"/>
          <p:nvPr/>
        </p:nvPicPr>
        <p:blipFill>
          <a:blip r:embed="rId4">
            <a:alphaModFix/>
          </a:blip>
          <a:stretch>
            <a:fillRect/>
          </a:stretch>
        </p:blipFill>
        <p:spPr>
          <a:xfrm>
            <a:off x="5311450" y="773425"/>
            <a:ext cx="3535550" cy="382982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3"/>
                                        </p:tgtEl>
                                        <p:attrNameLst>
                                          <p:attrName>style.visibility</p:attrName>
                                        </p:attrNameLst>
                                      </p:cBhvr>
                                      <p:to>
                                        <p:strVal val="visible"/>
                                      </p:to>
                                    </p:set>
                                    <p:animEffect transition="in" filter="fade">
                                      <p:cBhvr>
                                        <p:cTn id="7" dur="10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42"/>
          <p:cNvSpPr/>
          <p:nvPr/>
        </p:nvSpPr>
        <p:spPr>
          <a:xfrm>
            <a:off x="122945" y="180403"/>
            <a:ext cx="8875200" cy="4845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80" name="Google Shape;380;p42"/>
          <p:cNvSpPr txBox="1"/>
          <p:nvPr/>
        </p:nvSpPr>
        <p:spPr>
          <a:xfrm>
            <a:off x="371549" y="235348"/>
            <a:ext cx="8398500" cy="37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dirty="0">
                <a:solidFill>
                  <a:srgbClr val="FFFFFF"/>
                </a:solidFill>
                <a:latin typeface="Trebuchet MS" panose="020B0603020202020204" pitchFamily="34" charset="0"/>
                <a:ea typeface="Roboto Slab"/>
                <a:cs typeface="Roboto Slab"/>
                <a:sym typeface="Roboto Slab"/>
              </a:rPr>
              <a:t>Portability in Colorado: Compacts</a:t>
            </a:r>
            <a:endParaRPr sz="3000" b="1" i="0" u="none" strike="noStrike" cap="none" dirty="0">
              <a:solidFill>
                <a:srgbClr val="FFFFFF"/>
              </a:solidFill>
              <a:latin typeface="Trebuchet MS" panose="020B0603020202020204" pitchFamily="34" charset="0"/>
              <a:ea typeface="Roboto Slab"/>
              <a:cs typeface="Roboto Slab"/>
              <a:sym typeface="Roboto Slab"/>
            </a:endParaRPr>
          </a:p>
        </p:txBody>
      </p:sp>
      <p:sp>
        <p:nvSpPr>
          <p:cNvPr id="381" name="Google Shape;381;p42"/>
          <p:cNvSpPr/>
          <p:nvPr/>
        </p:nvSpPr>
        <p:spPr>
          <a:xfrm>
            <a:off x="0" y="4626854"/>
            <a:ext cx="6546900" cy="516600"/>
          </a:xfrm>
          <a:prstGeom prst="rect">
            <a:avLst/>
          </a:prstGeom>
          <a:solidFill>
            <a:srgbClr val="FFCF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82" name="Google Shape;382;p42"/>
          <p:cNvSpPr/>
          <p:nvPr/>
        </p:nvSpPr>
        <p:spPr>
          <a:xfrm>
            <a:off x="8846975" y="4626854"/>
            <a:ext cx="297000" cy="516600"/>
          </a:xfrm>
          <a:prstGeom prst="rect">
            <a:avLst/>
          </a:prstGeom>
          <a:solidFill>
            <a:srgbClr val="FFD1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83" name="Google Shape;383;p42"/>
          <p:cNvSpPr/>
          <p:nvPr/>
        </p:nvSpPr>
        <p:spPr>
          <a:xfrm>
            <a:off x="6758310" y="4324493"/>
            <a:ext cx="19869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84" name="Google Shape;384;p42"/>
          <p:cNvPicPr preferRelativeResize="0"/>
          <p:nvPr/>
        </p:nvPicPr>
        <p:blipFill rotWithShape="1">
          <a:blip r:embed="rId3">
            <a:alphaModFix/>
          </a:blip>
          <a:srcRect/>
          <a:stretch/>
        </p:blipFill>
        <p:spPr>
          <a:xfrm>
            <a:off x="6810985" y="4678565"/>
            <a:ext cx="1860640" cy="416799"/>
          </a:xfrm>
          <a:prstGeom prst="rect">
            <a:avLst/>
          </a:prstGeom>
          <a:noFill/>
          <a:ln>
            <a:noFill/>
          </a:ln>
        </p:spPr>
      </p:pic>
      <p:sp>
        <p:nvSpPr>
          <p:cNvPr id="385" name="Google Shape;385;p42"/>
          <p:cNvSpPr txBox="1"/>
          <p:nvPr/>
        </p:nvSpPr>
        <p:spPr>
          <a:xfrm>
            <a:off x="4905326" y="1180358"/>
            <a:ext cx="3803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 name="Google Shape;386;p42"/>
          <p:cNvSpPr/>
          <p:nvPr/>
        </p:nvSpPr>
        <p:spPr>
          <a:xfrm>
            <a:off x="506625" y="792300"/>
            <a:ext cx="4183200" cy="1798500"/>
          </a:xfrm>
          <a:prstGeom prst="snip2DiagRect">
            <a:avLst>
              <a:gd name="adj1" fmla="val 0"/>
              <a:gd name="adj2" fmla="val 16667"/>
            </a:avLst>
          </a:prstGeom>
          <a:solidFill>
            <a:schemeClr val="dk2"/>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400" dirty="0">
                <a:solidFill>
                  <a:schemeClr val="lt1"/>
                </a:solidFill>
                <a:latin typeface="Trebuchet MS" panose="020B0603020202020204" pitchFamily="34" charset="0"/>
                <a:ea typeface="Roboto Slab"/>
                <a:cs typeface="Roboto Slab"/>
                <a:sym typeface="Roboto Slab"/>
              </a:rPr>
              <a:t>Multilateral agreements between (typically) 10 or more states</a:t>
            </a:r>
            <a:endParaRPr sz="2400" b="0" i="0" u="none" strike="noStrike" cap="none" dirty="0">
              <a:solidFill>
                <a:schemeClr val="lt1"/>
              </a:solidFill>
              <a:latin typeface="Trebuchet MS" panose="020B0603020202020204" pitchFamily="34" charset="0"/>
              <a:ea typeface="Roboto Slab"/>
              <a:cs typeface="Roboto Slab"/>
              <a:sym typeface="Roboto Slab"/>
            </a:endParaRPr>
          </a:p>
        </p:txBody>
      </p:sp>
      <p:pic>
        <p:nvPicPr>
          <p:cNvPr id="387" name="Google Shape;387;p42"/>
          <p:cNvPicPr preferRelativeResize="0"/>
          <p:nvPr/>
        </p:nvPicPr>
        <p:blipFill rotWithShape="1">
          <a:blip r:embed="rId4">
            <a:alphaModFix/>
          </a:blip>
          <a:srcRect/>
          <a:stretch/>
        </p:blipFill>
        <p:spPr>
          <a:xfrm>
            <a:off x="4814950" y="1488150"/>
            <a:ext cx="4183200" cy="2678600"/>
          </a:xfrm>
          <a:prstGeom prst="rect">
            <a:avLst/>
          </a:prstGeom>
          <a:noFill/>
          <a:ln>
            <a:noFill/>
          </a:ln>
        </p:spPr>
      </p:pic>
      <p:sp>
        <p:nvSpPr>
          <p:cNvPr id="388" name="Google Shape;388;p42"/>
          <p:cNvSpPr/>
          <p:nvPr/>
        </p:nvSpPr>
        <p:spPr>
          <a:xfrm>
            <a:off x="506625" y="2718200"/>
            <a:ext cx="4183200" cy="1798500"/>
          </a:xfrm>
          <a:prstGeom prst="snip2DiagRect">
            <a:avLst>
              <a:gd name="adj1" fmla="val 0"/>
              <a:gd name="adj2" fmla="val 16667"/>
            </a:avLst>
          </a:prstGeom>
          <a:solidFill>
            <a:srgbClr val="A64D79"/>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400"/>
              <a:buFont typeface="Arial"/>
              <a:buNone/>
            </a:pPr>
            <a:r>
              <a:rPr lang="en" sz="2400" dirty="0">
                <a:solidFill>
                  <a:schemeClr val="lt1"/>
                </a:solidFill>
                <a:latin typeface="Trebuchet MS" panose="020B0603020202020204" pitchFamily="34" charset="0"/>
                <a:ea typeface="Roboto Slab"/>
                <a:cs typeface="Roboto Slab"/>
                <a:sym typeface="Roboto Slab"/>
              </a:rPr>
              <a:t>Creates a separate legal entity as an instrumentality of the member states (compact commission)</a:t>
            </a:r>
            <a:endParaRPr sz="2400" b="0" i="0" u="none" strike="noStrike" cap="none" dirty="0">
              <a:solidFill>
                <a:schemeClr val="lt1"/>
              </a:solidFill>
              <a:latin typeface="Trebuchet MS" panose="020B0603020202020204" pitchFamily="34" charset="0"/>
              <a:ea typeface="Roboto Slab"/>
              <a:cs typeface="Roboto Slab"/>
              <a:sym typeface="Roboto Slab"/>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3"/>
          <p:cNvSpPr/>
          <p:nvPr/>
        </p:nvSpPr>
        <p:spPr>
          <a:xfrm>
            <a:off x="122945" y="180403"/>
            <a:ext cx="8875200" cy="4845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94" name="Google Shape;394;p43"/>
          <p:cNvSpPr txBox="1"/>
          <p:nvPr/>
        </p:nvSpPr>
        <p:spPr>
          <a:xfrm>
            <a:off x="371549" y="235348"/>
            <a:ext cx="8398500" cy="37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dirty="0">
                <a:solidFill>
                  <a:srgbClr val="FFFFFF"/>
                </a:solidFill>
                <a:latin typeface="Trebuchet MS" panose="020B0603020202020204" pitchFamily="34" charset="0"/>
                <a:ea typeface="Roboto Slab"/>
                <a:cs typeface="Roboto Slab"/>
                <a:sym typeface="Roboto Slab"/>
              </a:rPr>
              <a:t>Portability in Colorado: Compacts</a:t>
            </a:r>
            <a:endParaRPr sz="3000" b="1" i="0" u="none" strike="noStrike" cap="none" dirty="0">
              <a:solidFill>
                <a:srgbClr val="FFFFFF"/>
              </a:solidFill>
              <a:latin typeface="Trebuchet MS" panose="020B0603020202020204" pitchFamily="34" charset="0"/>
              <a:ea typeface="Roboto Slab"/>
              <a:cs typeface="Roboto Slab"/>
              <a:sym typeface="Roboto Slab"/>
            </a:endParaRPr>
          </a:p>
        </p:txBody>
      </p:sp>
      <p:sp>
        <p:nvSpPr>
          <p:cNvPr id="395" name="Google Shape;395;p43"/>
          <p:cNvSpPr/>
          <p:nvPr/>
        </p:nvSpPr>
        <p:spPr>
          <a:xfrm>
            <a:off x="0" y="4626854"/>
            <a:ext cx="6546900" cy="516600"/>
          </a:xfrm>
          <a:prstGeom prst="rect">
            <a:avLst/>
          </a:prstGeom>
          <a:solidFill>
            <a:srgbClr val="FFCF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96" name="Google Shape;396;p43"/>
          <p:cNvSpPr/>
          <p:nvPr/>
        </p:nvSpPr>
        <p:spPr>
          <a:xfrm>
            <a:off x="8846975" y="4626854"/>
            <a:ext cx="297000" cy="516600"/>
          </a:xfrm>
          <a:prstGeom prst="rect">
            <a:avLst/>
          </a:prstGeom>
          <a:solidFill>
            <a:srgbClr val="FFD1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97" name="Google Shape;397;p43"/>
          <p:cNvSpPr/>
          <p:nvPr/>
        </p:nvSpPr>
        <p:spPr>
          <a:xfrm>
            <a:off x="6758310" y="4324493"/>
            <a:ext cx="19869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98" name="Google Shape;398;p43"/>
          <p:cNvPicPr preferRelativeResize="0"/>
          <p:nvPr/>
        </p:nvPicPr>
        <p:blipFill rotWithShape="1">
          <a:blip r:embed="rId3">
            <a:alphaModFix/>
          </a:blip>
          <a:srcRect/>
          <a:stretch/>
        </p:blipFill>
        <p:spPr>
          <a:xfrm>
            <a:off x="6810985" y="4678565"/>
            <a:ext cx="1860640" cy="416799"/>
          </a:xfrm>
          <a:prstGeom prst="rect">
            <a:avLst/>
          </a:prstGeom>
          <a:noFill/>
          <a:ln>
            <a:noFill/>
          </a:ln>
        </p:spPr>
      </p:pic>
      <p:sp>
        <p:nvSpPr>
          <p:cNvPr id="399" name="Google Shape;399;p43"/>
          <p:cNvSpPr txBox="1"/>
          <p:nvPr/>
        </p:nvSpPr>
        <p:spPr>
          <a:xfrm>
            <a:off x="4905326" y="1180358"/>
            <a:ext cx="3803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43"/>
          <p:cNvSpPr/>
          <p:nvPr/>
        </p:nvSpPr>
        <p:spPr>
          <a:xfrm>
            <a:off x="506625" y="792300"/>
            <a:ext cx="4183200" cy="1798500"/>
          </a:xfrm>
          <a:prstGeom prst="snip2DiagRect">
            <a:avLst>
              <a:gd name="adj1" fmla="val 0"/>
              <a:gd name="adj2" fmla="val 16667"/>
            </a:avLst>
          </a:prstGeom>
          <a:solidFill>
            <a:schemeClr val="accent5"/>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400" dirty="0">
                <a:solidFill>
                  <a:schemeClr val="lt1"/>
                </a:solidFill>
                <a:latin typeface="Trebuchet MS" panose="020B0603020202020204" pitchFamily="34" charset="0"/>
                <a:ea typeface="Roboto Slab"/>
                <a:cs typeface="Roboto Slab"/>
                <a:sym typeface="Roboto Slab"/>
              </a:rPr>
              <a:t>Full legal and regulatory authority to act on behalf of the member states in relation to the compact </a:t>
            </a:r>
            <a:endParaRPr sz="2400" b="0" i="0" u="none" strike="noStrike" cap="none" dirty="0">
              <a:solidFill>
                <a:schemeClr val="lt1"/>
              </a:solidFill>
              <a:latin typeface="Trebuchet MS" panose="020B0603020202020204" pitchFamily="34" charset="0"/>
              <a:ea typeface="Roboto Slab"/>
              <a:cs typeface="Roboto Slab"/>
              <a:sym typeface="Roboto Slab"/>
            </a:endParaRPr>
          </a:p>
        </p:txBody>
      </p:sp>
      <p:pic>
        <p:nvPicPr>
          <p:cNvPr id="401" name="Google Shape;401;p43"/>
          <p:cNvPicPr preferRelativeResize="0"/>
          <p:nvPr/>
        </p:nvPicPr>
        <p:blipFill rotWithShape="1">
          <a:blip r:embed="rId4">
            <a:alphaModFix/>
          </a:blip>
          <a:srcRect/>
          <a:stretch/>
        </p:blipFill>
        <p:spPr>
          <a:xfrm>
            <a:off x="4814950" y="1488150"/>
            <a:ext cx="4183200" cy="2678600"/>
          </a:xfrm>
          <a:prstGeom prst="rect">
            <a:avLst/>
          </a:prstGeom>
          <a:noFill/>
          <a:ln>
            <a:noFill/>
          </a:ln>
        </p:spPr>
      </p:pic>
      <p:sp>
        <p:nvSpPr>
          <p:cNvPr id="402" name="Google Shape;402;p43"/>
          <p:cNvSpPr/>
          <p:nvPr/>
        </p:nvSpPr>
        <p:spPr>
          <a:xfrm>
            <a:off x="506625" y="2718200"/>
            <a:ext cx="4183200" cy="1798500"/>
          </a:xfrm>
          <a:prstGeom prst="snip2DiagRect">
            <a:avLst>
              <a:gd name="adj1" fmla="val 0"/>
              <a:gd name="adj2" fmla="val 16667"/>
            </a:avLst>
          </a:prstGeom>
          <a:solidFill>
            <a:srgbClr val="6AA84F"/>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400"/>
              <a:buFont typeface="Arial"/>
              <a:buNone/>
            </a:pPr>
            <a:r>
              <a:rPr lang="en" sz="2400" dirty="0">
                <a:solidFill>
                  <a:schemeClr val="lt1"/>
                </a:solidFill>
                <a:latin typeface="Trebuchet MS" panose="020B0603020202020204" pitchFamily="34" charset="0"/>
                <a:ea typeface="Roboto Slab"/>
                <a:cs typeface="Roboto Slab"/>
                <a:sym typeface="Roboto Slab"/>
              </a:rPr>
              <a:t>Compacts and commission rules are binding on the members and supercede conflicting state laws</a:t>
            </a:r>
            <a:endParaRPr sz="2400" b="0" i="0" u="none" strike="noStrike" cap="none" dirty="0">
              <a:solidFill>
                <a:schemeClr val="lt1"/>
              </a:solidFill>
              <a:latin typeface="Trebuchet MS" panose="020B0603020202020204" pitchFamily="34" charset="0"/>
              <a:ea typeface="Roboto Slab"/>
              <a:cs typeface="Roboto Slab"/>
              <a:sym typeface="Roboto Slab"/>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4"/>
          <p:cNvSpPr/>
          <p:nvPr/>
        </p:nvSpPr>
        <p:spPr>
          <a:xfrm>
            <a:off x="122945" y="180403"/>
            <a:ext cx="8875200" cy="4845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08" name="Google Shape;408;p44"/>
          <p:cNvSpPr txBox="1"/>
          <p:nvPr/>
        </p:nvSpPr>
        <p:spPr>
          <a:xfrm>
            <a:off x="371549" y="235348"/>
            <a:ext cx="8398500" cy="37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dirty="0">
                <a:solidFill>
                  <a:srgbClr val="FFFFFF"/>
                </a:solidFill>
                <a:latin typeface="Trebuchet MS" panose="020B0603020202020204" pitchFamily="34" charset="0"/>
                <a:ea typeface="Roboto Slab"/>
                <a:cs typeface="Roboto Slab"/>
                <a:sym typeface="Roboto Slab"/>
              </a:rPr>
              <a:t>Portability in Colorado: Compacts</a:t>
            </a:r>
            <a:endParaRPr sz="3000" b="1" i="0" u="none" strike="noStrike" cap="none" dirty="0">
              <a:solidFill>
                <a:srgbClr val="FFFFFF"/>
              </a:solidFill>
              <a:latin typeface="Trebuchet MS" panose="020B0603020202020204" pitchFamily="34" charset="0"/>
              <a:ea typeface="Roboto Slab"/>
              <a:cs typeface="Roboto Slab"/>
              <a:sym typeface="Roboto Slab"/>
            </a:endParaRPr>
          </a:p>
        </p:txBody>
      </p:sp>
      <p:sp>
        <p:nvSpPr>
          <p:cNvPr id="409" name="Google Shape;409;p44"/>
          <p:cNvSpPr/>
          <p:nvPr/>
        </p:nvSpPr>
        <p:spPr>
          <a:xfrm>
            <a:off x="0" y="4626854"/>
            <a:ext cx="6546900" cy="516600"/>
          </a:xfrm>
          <a:prstGeom prst="rect">
            <a:avLst/>
          </a:prstGeom>
          <a:solidFill>
            <a:srgbClr val="FFCF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10" name="Google Shape;410;p44"/>
          <p:cNvSpPr/>
          <p:nvPr/>
        </p:nvSpPr>
        <p:spPr>
          <a:xfrm>
            <a:off x="8846975" y="4626854"/>
            <a:ext cx="297000" cy="516600"/>
          </a:xfrm>
          <a:prstGeom prst="rect">
            <a:avLst/>
          </a:prstGeom>
          <a:solidFill>
            <a:srgbClr val="FFD1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11" name="Google Shape;411;p44"/>
          <p:cNvSpPr/>
          <p:nvPr/>
        </p:nvSpPr>
        <p:spPr>
          <a:xfrm>
            <a:off x="6758310" y="4324493"/>
            <a:ext cx="19869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412" name="Google Shape;412;p44"/>
          <p:cNvPicPr preferRelativeResize="0"/>
          <p:nvPr/>
        </p:nvPicPr>
        <p:blipFill rotWithShape="1">
          <a:blip r:embed="rId3">
            <a:alphaModFix/>
          </a:blip>
          <a:srcRect/>
          <a:stretch/>
        </p:blipFill>
        <p:spPr>
          <a:xfrm>
            <a:off x="6810985" y="4678565"/>
            <a:ext cx="1860640" cy="416799"/>
          </a:xfrm>
          <a:prstGeom prst="rect">
            <a:avLst/>
          </a:prstGeom>
          <a:noFill/>
          <a:ln>
            <a:noFill/>
          </a:ln>
        </p:spPr>
      </p:pic>
      <p:sp>
        <p:nvSpPr>
          <p:cNvPr id="413" name="Google Shape;413;p44"/>
          <p:cNvSpPr txBox="1"/>
          <p:nvPr/>
        </p:nvSpPr>
        <p:spPr>
          <a:xfrm>
            <a:off x="4905326" y="1180358"/>
            <a:ext cx="3803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14" name="Google Shape;414;p44"/>
          <p:cNvPicPr preferRelativeResize="0"/>
          <p:nvPr/>
        </p:nvPicPr>
        <p:blipFill rotWithShape="1">
          <a:blip r:embed="rId4">
            <a:alphaModFix/>
          </a:blip>
          <a:srcRect/>
          <a:stretch/>
        </p:blipFill>
        <p:spPr>
          <a:xfrm>
            <a:off x="4814950" y="1488150"/>
            <a:ext cx="4183200" cy="2678600"/>
          </a:xfrm>
          <a:prstGeom prst="rect">
            <a:avLst/>
          </a:prstGeom>
          <a:noFill/>
          <a:ln>
            <a:noFill/>
          </a:ln>
        </p:spPr>
      </p:pic>
      <p:sp>
        <p:nvSpPr>
          <p:cNvPr id="415" name="Google Shape;415;p44"/>
          <p:cNvSpPr/>
          <p:nvPr/>
        </p:nvSpPr>
        <p:spPr>
          <a:xfrm>
            <a:off x="427939" y="1629602"/>
            <a:ext cx="4241400" cy="350700"/>
          </a:xfrm>
          <a:prstGeom prst="snip2DiagRect">
            <a:avLst>
              <a:gd name="adj1" fmla="val 0"/>
              <a:gd name="adj2" fmla="val 16667"/>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Medical</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16" name="Google Shape;416;p44"/>
          <p:cNvSpPr/>
          <p:nvPr/>
        </p:nvSpPr>
        <p:spPr>
          <a:xfrm>
            <a:off x="371550" y="811100"/>
            <a:ext cx="4297055" cy="708000"/>
          </a:xfrm>
          <a:prstGeom prst="snip2DiagRect">
            <a:avLst>
              <a:gd name="adj1" fmla="val 0"/>
              <a:gd name="adj2" fmla="val 16667"/>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Colorado is a member of the following Compacts:</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17" name="Google Shape;417;p44"/>
          <p:cNvSpPr/>
          <p:nvPr/>
        </p:nvSpPr>
        <p:spPr>
          <a:xfrm>
            <a:off x="419989" y="2091921"/>
            <a:ext cx="4257300" cy="335100"/>
          </a:xfrm>
          <a:prstGeom prst="snip2DiagRect">
            <a:avLst>
              <a:gd name="adj1" fmla="val 0"/>
              <a:gd name="adj2" fmla="val 16667"/>
            </a:avLst>
          </a:prstGeom>
          <a:solidFill>
            <a:srgbClr val="F1C232"/>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Nursing (eNLC)</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18" name="Google Shape;418;p44"/>
          <p:cNvSpPr/>
          <p:nvPr/>
        </p:nvSpPr>
        <p:spPr>
          <a:xfrm>
            <a:off x="428705" y="2538639"/>
            <a:ext cx="4239900" cy="355800"/>
          </a:xfrm>
          <a:prstGeom prst="snip2DiagRect">
            <a:avLst>
              <a:gd name="adj1" fmla="val 0"/>
              <a:gd name="adj2" fmla="val 16667"/>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Psychology</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19" name="Google Shape;419;p44"/>
          <p:cNvSpPr/>
          <p:nvPr/>
        </p:nvSpPr>
        <p:spPr>
          <a:xfrm>
            <a:off x="420761" y="3006075"/>
            <a:ext cx="4255800" cy="350700"/>
          </a:xfrm>
          <a:prstGeom prst="snip2DiagRect">
            <a:avLst>
              <a:gd name="adj1" fmla="val 0"/>
              <a:gd name="adj2" fmla="val 16667"/>
            </a:avLst>
          </a:prstGeom>
          <a:solidFill>
            <a:srgbClr val="38761D"/>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Occupational Therapy</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20" name="Google Shape;420;p44"/>
          <p:cNvSpPr/>
          <p:nvPr/>
        </p:nvSpPr>
        <p:spPr>
          <a:xfrm>
            <a:off x="427939" y="3468402"/>
            <a:ext cx="4241400" cy="350700"/>
          </a:xfrm>
          <a:prstGeom prst="snip2DiagRect">
            <a:avLst>
              <a:gd name="adj1" fmla="val 0"/>
              <a:gd name="adj2" fmla="val 16667"/>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Physical Therapy</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21" name="Google Shape;421;p44"/>
          <p:cNvSpPr/>
          <p:nvPr/>
        </p:nvSpPr>
        <p:spPr>
          <a:xfrm>
            <a:off x="419989" y="3930721"/>
            <a:ext cx="4257300" cy="335100"/>
          </a:xfrm>
          <a:prstGeom prst="snip2DiagRect">
            <a:avLst>
              <a:gd name="adj1" fmla="val 0"/>
              <a:gd name="adj2" fmla="val 16667"/>
            </a:avLst>
          </a:prstGeom>
          <a:solidFill>
            <a:srgbClr val="F1C232"/>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700" dirty="0">
                <a:solidFill>
                  <a:schemeClr val="lt1"/>
                </a:solidFill>
                <a:latin typeface="Trebuchet MS" panose="020B0603020202020204" pitchFamily="34" charset="0"/>
                <a:ea typeface="Roboto Slab"/>
                <a:cs typeface="Roboto Slab"/>
                <a:sym typeface="Roboto Slab"/>
              </a:rPr>
              <a:t>Audiology/Speech-language Pathology</a:t>
            </a:r>
            <a:endParaRPr sz="17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22" name="Google Shape;422;p44"/>
          <p:cNvSpPr/>
          <p:nvPr/>
        </p:nvSpPr>
        <p:spPr>
          <a:xfrm>
            <a:off x="420761" y="4377450"/>
            <a:ext cx="4255800" cy="350700"/>
          </a:xfrm>
          <a:prstGeom prst="snip2DiagRect">
            <a:avLst>
              <a:gd name="adj1" fmla="val 0"/>
              <a:gd name="adj2" fmla="val 16667"/>
            </a:avLst>
          </a:prstGeom>
          <a:solidFill>
            <a:srgbClr val="38761D"/>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Licensed Professional Counselor</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45"/>
          <p:cNvSpPr/>
          <p:nvPr/>
        </p:nvSpPr>
        <p:spPr>
          <a:xfrm>
            <a:off x="122945" y="180403"/>
            <a:ext cx="8875200" cy="4845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28" name="Google Shape;428;p45"/>
          <p:cNvSpPr/>
          <p:nvPr/>
        </p:nvSpPr>
        <p:spPr>
          <a:xfrm>
            <a:off x="0" y="4626854"/>
            <a:ext cx="6546900" cy="516600"/>
          </a:xfrm>
          <a:prstGeom prst="rect">
            <a:avLst/>
          </a:prstGeom>
          <a:solidFill>
            <a:srgbClr val="FFCF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29" name="Google Shape;429;p45"/>
          <p:cNvSpPr/>
          <p:nvPr/>
        </p:nvSpPr>
        <p:spPr>
          <a:xfrm>
            <a:off x="8846975" y="4626854"/>
            <a:ext cx="297000" cy="516600"/>
          </a:xfrm>
          <a:prstGeom prst="rect">
            <a:avLst/>
          </a:prstGeom>
          <a:solidFill>
            <a:srgbClr val="FFD1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30" name="Google Shape;430;p45"/>
          <p:cNvSpPr/>
          <p:nvPr/>
        </p:nvSpPr>
        <p:spPr>
          <a:xfrm>
            <a:off x="6758310" y="4324493"/>
            <a:ext cx="19869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431" name="Google Shape;431;p45"/>
          <p:cNvPicPr preferRelativeResize="0"/>
          <p:nvPr/>
        </p:nvPicPr>
        <p:blipFill rotWithShape="1">
          <a:blip r:embed="rId3">
            <a:alphaModFix/>
          </a:blip>
          <a:srcRect/>
          <a:stretch/>
        </p:blipFill>
        <p:spPr>
          <a:xfrm>
            <a:off x="6810985" y="4678565"/>
            <a:ext cx="1860640" cy="416799"/>
          </a:xfrm>
          <a:prstGeom prst="rect">
            <a:avLst/>
          </a:prstGeom>
          <a:noFill/>
          <a:ln>
            <a:noFill/>
          </a:ln>
        </p:spPr>
      </p:pic>
      <p:sp>
        <p:nvSpPr>
          <p:cNvPr id="432" name="Google Shape;432;p45"/>
          <p:cNvSpPr txBox="1"/>
          <p:nvPr/>
        </p:nvSpPr>
        <p:spPr>
          <a:xfrm>
            <a:off x="231626" y="51595"/>
            <a:ext cx="8845500" cy="6858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dirty="0">
                <a:solidFill>
                  <a:schemeClr val="lt1"/>
                </a:solidFill>
                <a:latin typeface="Trebuchet MS" panose="020B0603020202020204" pitchFamily="34" charset="0"/>
                <a:ea typeface="Roboto Slab"/>
                <a:cs typeface="Roboto Slab"/>
                <a:sym typeface="Roboto Slab"/>
              </a:rPr>
              <a:t>Interstate Licensure Compacts - Food for Thought</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pic>
        <p:nvPicPr>
          <p:cNvPr id="433" name="Google Shape;433;p45"/>
          <p:cNvPicPr preferRelativeResize="0"/>
          <p:nvPr/>
        </p:nvPicPr>
        <p:blipFill rotWithShape="1">
          <a:blip r:embed="rId4">
            <a:alphaModFix/>
          </a:blip>
          <a:srcRect/>
          <a:stretch/>
        </p:blipFill>
        <p:spPr>
          <a:xfrm>
            <a:off x="6235200" y="888075"/>
            <a:ext cx="2539049" cy="3515600"/>
          </a:xfrm>
          <a:prstGeom prst="rect">
            <a:avLst/>
          </a:prstGeom>
          <a:noFill/>
          <a:ln>
            <a:noFill/>
          </a:ln>
        </p:spPr>
      </p:pic>
      <p:sp>
        <p:nvSpPr>
          <p:cNvPr id="434" name="Google Shape;434;p45"/>
          <p:cNvSpPr txBox="1"/>
          <p:nvPr/>
        </p:nvSpPr>
        <p:spPr>
          <a:xfrm>
            <a:off x="155425" y="879900"/>
            <a:ext cx="5953800" cy="3705900"/>
          </a:xfrm>
          <a:prstGeom prst="rect">
            <a:avLst/>
          </a:prstGeom>
          <a:noFill/>
          <a:ln>
            <a:noFill/>
          </a:ln>
        </p:spPr>
        <p:txBody>
          <a:bodyPr spcFirstLastPara="1" wrap="square" lIns="91425" tIns="45700" rIns="91425" bIns="45700" anchor="t" anchorCtr="0">
            <a:normAutofit fontScale="92500"/>
          </a:bodyPr>
          <a:lstStyle/>
          <a:p>
            <a:pPr marL="285750" marR="0" lvl="0" indent="-285750" algn="l" rtl="0">
              <a:lnSpc>
                <a:spcPct val="100000"/>
              </a:lnSpc>
              <a:spcBef>
                <a:spcPts val="600"/>
              </a:spcBef>
              <a:spcAft>
                <a:spcPts val="0"/>
              </a:spcAft>
              <a:buClr>
                <a:srgbClr val="000000"/>
              </a:buClr>
              <a:buSzPts val="2400"/>
              <a:buFont typeface="Roboto Slab"/>
              <a:buChar char="•"/>
            </a:pPr>
            <a:r>
              <a:rPr lang="en" sz="2400" dirty="0">
                <a:latin typeface="Trebuchet MS" panose="020B0603020202020204" pitchFamily="34" charset="0"/>
                <a:ea typeface="Roboto Slab"/>
                <a:cs typeface="Roboto Slab"/>
                <a:sym typeface="Roboto Slab"/>
              </a:rPr>
              <a:t>Main consideration: they are all (at least slightly) different!</a:t>
            </a:r>
            <a:endParaRPr sz="2400" dirty="0">
              <a:latin typeface="Trebuchet MS" panose="020B0603020202020204" pitchFamily="34" charset="0"/>
              <a:ea typeface="Roboto Slab"/>
              <a:cs typeface="Roboto Slab"/>
              <a:sym typeface="Roboto Slab"/>
            </a:endParaRPr>
          </a:p>
          <a:p>
            <a:pPr marL="285750" marR="0" lvl="0" indent="-285750" algn="l" rtl="0">
              <a:lnSpc>
                <a:spcPct val="100000"/>
              </a:lnSpc>
              <a:spcBef>
                <a:spcPts val="600"/>
              </a:spcBef>
              <a:spcAft>
                <a:spcPts val="0"/>
              </a:spcAft>
              <a:buSzPts val="2400"/>
              <a:buFont typeface="Roboto Slab"/>
              <a:buChar char="•"/>
            </a:pPr>
            <a:r>
              <a:rPr lang="en" sz="2400" dirty="0">
                <a:latin typeface="Trebuchet MS" panose="020B0603020202020204" pitchFamily="34" charset="0"/>
                <a:ea typeface="Roboto Slab"/>
                <a:cs typeface="Roboto Slab"/>
                <a:sym typeface="Roboto Slab"/>
              </a:rPr>
              <a:t>Advantages of Compacts:</a:t>
            </a:r>
            <a:endParaRPr sz="2400" dirty="0">
              <a:latin typeface="Trebuchet MS" panose="020B0603020202020204" pitchFamily="34" charset="0"/>
              <a:ea typeface="Roboto Slab"/>
              <a:cs typeface="Roboto Slab"/>
              <a:sym typeface="Roboto Slab"/>
            </a:endParaRPr>
          </a:p>
          <a:p>
            <a:pPr marL="914400" marR="0" lvl="1" indent="-381000" algn="l" rtl="0">
              <a:lnSpc>
                <a:spcPct val="100000"/>
              </a:lnSpc>
              <a:spcBef>
                <a:spcPts val="600"/>
              </a:spcBef>
              <a:spcAft>
                <a:spcPts val="0"/>
              </a:spcAft>
              <a:buSzPts val="2400"/>
              <a:buFont typeface="Roboto Slab"/>
              <a:buChar char="○"/>
            </a:pPr>
            <a:r>
              <a:rPr lang="en" sz="2400" dirty="0">
                <a:latin typeface="Trebuchet MS" panose="020B0603020202020204" pitchFamily="34" charset="0"/>
                <a:ea typeface="Roboto Slab"/>
                <a:cs typeface="Roboto Slab"/>
                <a:sym typeface="Roboto Slab"/>
              </a:rPr>
              <a:t>Interstate uniformity without federal intervention</a:t>
            </a:r>
            <a:endParaRPr sz="2400" dirty="0">
              <a:latin typeface="Trebuchet MS" panose="020B0603020202020204" pitchFamily="34" charset="0"/>
              <a:ea typeface="Roboto Slab"/>
              <a:cs typeface="Roboto Slab"/>
              <a:sym typeface="Roboto Slab"/>
            </a:endParaRPr>
          </a:p>
          <a:p>
            <a:pPr marL="914400" marR="0" lvl="1" indent="-381000" algn="l" rtl="0">
              <a:lnSpc>
                <a:spcPct val="100000"/>
              </a:lnSpc>
              <a:spcBef>
                <a:spcPts val="600"/>
              </a:spcBef>
              <a:spcAft>
                <a:spcPts val="0"/>
              </a:spcAft>
              <a:buSzPts val="2400"/>
              <a:buFont typeface="Roboto Slab"/>
              <a:buChar char="○"/>
            </a:pPr>
            <a:r>
              <a:rPr lang="en" sz="2400" dirty="0">
                <a:latin typeface="Trebuchet MS" panose="020B0603020202020204" pitchFamily="34" charset="0"/>
                <a:ea typeface="Roboto Slab"/>
                <a:cs typeface="Roboto Slab"/>
                <a:sym typeface="Roboto Slab"/>
              </a:rPr>
              <a:t>Maintains collective state sovereignty</a:t>
            </a:r>
            <a:endParaRPr sz="2400" dirty="0">
              <a:latin typeface="Trebuchet MS" panose="020B0603020202020204" pitchFamily="34" charset="0"/>
              <a:ea typeface="Roboto Slab"/>
              <a:cs typeface="Roboto Slab"/>
              <a:sym typeface="Roboto Slab"/>
            </a:endParaRPr>
          </a:p>
          <a:p>
            <a:pPr marL="914400" marR="0" lvl="1" indent="-381000" algn="l" rtl="0">
              <a:lnSpc>
                <a:spcPct val="100000"/>
              </a:lnSpc>
              <a:spcBef>
                <a:spcPts val="600"/>
              </a:spcBef>
              <a:spcAft>
                <a:spcPts val="0"/>
              </a:spcAft>
              <a:buSzPts val="2400"/>
              <a:buFont typeface="Roboto Slab"/>
              <a:buChar char="○"/>
            </a:pPr>
            <a:r>
              <a:rPr lang="en" sz="2400" dirty="0">
                <a:latin typeface="Trebuchet MS" panose="020B0603020202020204" pitchFamily="34" charset="0"/>
                <a:ea typeface="Roboto Slab"/>
                <a:cs typeface="Roboto Slab"/>
                <a:sym typeface="Roboto Slab"/>
              </a:rPr>
              <a:t>Greater number of member states means greater portability options for licensees</a:t>
            </a:r>
            <a:endParaRPr sz="2400" dirty="0">
              <a:latin typeface="Trebuchet MS" panose="020B0603020202020204" pitchFamily="34" charset="0"/>
              <a:ea typeface="Roboto Slab"/>
              <a:cs typeface="Roboto Slab"/>
              <a:sym typeface="Roboto Slab"/>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6"/>
          <p:cNvSpPr/>
          <p:nvPr/>
        </p:nvSpPr>
        <p:spPr>
          <a:xfrm>
            <a:off x="122945" y="180403"/>
            <a:ext cx="8875200" cy="484500"/>
          </a:xfrm>
          <a:prstGeom prst="rect">
            <a:avLst/>
          </a:prstGeom>
          <a:solidFill>
            <a:srgbClr val="00197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40" name="Google Shape;440;p46"/>
          <p:cNvSpPr/>
          <p:nvPr/>
        </p:nvSpPr>
        <p:spPr>
          <a:xfrm>
            <a:off x="0" y="4626854"/>
            <a:ext cx="6546900" cy="516600"/>
          </a:xfrm>
          <a:prstGeom prst="rect">
            <a:avLst/>
          </a:prstGeom>
          <a:solidFill>
            <a:srgbClr val="FFCF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41" name="Google Shape;441;p46"/>
          <p:cNvSpPr/>
          <p:nvPr/>
        </p:nvSpPr>
        <p:spPr>
          <a:xfrm>
            <a:off x="8846975" y="4626854"/>
            <a:ext cx="297000" cy="516600"/>
          </a:xfrm>
          <a:prstGeom prst="rect">
            <a:avLst/>
          </a:prstGeom>
          <a:solidFill>
            <a:srgbClr val="FFD1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42" name="Google Shape;442;p46"/>
          <p:cNvSpPr/>
          <p:nvPr/>
        </p:nvSpPr>
        <p:spPr>
          <a:xfrm>
            <a:off x="6758310" y="4324493"/>
            <a:ext cx="19869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443" name="Google Shape;443;p46"/>
          <p:cNvPicPr preferRelativeResize="0"/>
          <p:nvPr/>
        </p:nvPicPr>
        <p:blipFill rotWithShape="1">
          <a:blip r:embed="rId3">
            <a:alphaModFix/>
          </a:blip>
          <a:srcRect/>
          <a:stretch/>
        </p:blipFill>
        <p:spPr>
          <a:xfrm>
            <a:off x="6810985" y="4678565"/>
            <a:ext cx="1860640" cy="416799"/>
          </a:xfrm>
          <a:prstGeom prst="rect">
            <a:avLst/>
          </a:prstGeom>
          <a:noFill/>
          <a:ln>
            <a:noFill/>
          </a:ln>
        </p:spPr>
      </p:pic>
      <p:sp>
        <p:nvSpPr>
          <p:cNvPr id="444" name="Google Shape;444;p46"/>
          <p:cNvSpPr txBox="1"/>
          <p:nvPr/>
        </p:nvSpPr>
        <p:spPr>
          <a:xfrm>
            <a:off x="231626" y="51595"/>
            <a:ext cx="8845500" cy="6858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lt1"/>
              </a:buClr>
              <a:buSzPts val="4000"/>
              <a:buFont typeface="Times New Roman"/>
              <a:buNone/>
            </a:pPr>
            <a:r>
              <a:rPr lang="en" sz="2800" b="1" dirty="0">
                <a:solidFill>
                  <a:schemeClr val="lt1"/>
                </a:solidFill>
                <a:latin typeface="Trebuchet MS" panose="020B0603020202020204" pitchFamily="34" charset="0"/>
                <a:ea typeface="Roboto Slab"/>
                <a:cs typeface="Roboto Slab"/>
                <a:sym typeface="Roboto Slab"/>
              </a:rPr>
              <a:t>Interstate Licensure Compacts - Food for Thought</a:t>
            </a:r>
            <a:endParaRPr sz="2800" b="1" i="0" u="none" strike="noStrike" cap="none" dirty="0">
              <a:solidFill>
                <a:schemeClr val="dk1"/>
              </a:solidFill>
              <a:latin typeface="Trebuchet MS" panose="020B0603020202020204" pitchFamily="34" charset="0"/>
              <a:ea typeface="Roboto Slab"/>
              <a:cs typeface="Roboto Slab"/>
              <a:sym typeface="Roboto Slab"/>
            </a:endParaRPr>
          </a:p>
        </p:txBody>
      </p:sp>
      <p:sp>
        <p:nvSpPr>
          <p:cNvPr id="445" name="Google Shape;445;p46"/>
          <p:cNvSpPr txBox="1"/>
          <p:nvPr/>
        </p:nvSpPr>
        <p:spPr>
          <a:xfrm>
            <a:off x="155425" y="879900"/>
            <a:ext cx="5680500" cy="3705900"/>
          </a:xfrm>
          <a:prstGeom prst="rect">
            <a:avLst/>
          </a:prstGeom>
          <a:noFill/>
          <a:ln>
            <a:noFill/>
          </a:ln>
        </p:spPr>
        <p:txBody>
          <a:bodyPr spcFirstLastPara="1" wrap="square" lIns="91425" tIns="45700" rIns="91425" bIns="45700" anchor="t" anchorCtr="0">
            <a:normAutofit fontScale="92500" lnSpcReduction="10000"/>
          </a:bodyPr>
          <a:lstStyle/>
          <a:p>
            <a:pPr marL="285750" marR="0" lvl="0" indent="-285750" algn="l" rtl="0">
              <a:lnSpc>
                <a:spcPct val="100000"/>
              </a:lnSpc>
              <a:spcBef>
                <a:spcPts val="600"/>
              </a:spcBef>
              <a:spcAft>
                <a:spcPts val="0"/>
              </a:spcAft>
              <a:buClr>
                <a:srgbClr val="000000"/>
              </a:buClr>
              <a:buSzPts val="2400"/>
              <a:buFont typeface="Roboto Slab"/>
              <a:buChar char="•"/>
            </a:pPr>
            <a:r>
              <a:rPr lang="en" sz="2400" dirty="0">
                <a:latin typeface="Trebuchet MS" panose="020B0603020202020204" pitchFamily="34" charset="0"/>
                <a:ea typeface="Roboto Slab"/>
                <a:cs typeface="Roboto Slab"/>
                <a:sym typeface="Roboto Slab"/>
              </a:rPr>
              <a:t>Disadvantages of compacts:</a:t>
            </a:r>
            <a:endParaRPr sz="2400" dirty="0">
              <a:latin typeface="Trebuchet MS" panose="020B0603020202020204" pitchFamily="34" charset="0"/>
              <a:ea typeface="Roboto Slab"/>
              <a:cs typeface="Roboto Slab"/>
              <a:sym typeface="Roboto Slab"/>
            </a:endParaRPr>
          </a:p>
          <a:p>
            <a:pPr marL="914400" marR="0" lvl="1" indent="-381000" algn="l" rtl="0">
              <a:lnSpc>
                <a:spcPct val="100000"/>
              </a:lnSpc>
              <a:spcBef>
                <a:spcPts val="600"/>
              </a:spcBef>
              <a:spcAft>
                <a:spcPts val="0"/>
              </a:spcAft>
              <a:buSzPts val="2400"/>
              <a:buFont typeface="Roboto Slab"/>
              <a:buChar char="○"/>
            </a:pPr>
            <a:r>
              <a:rPr lang="en" sz="2400" dirty="0">
                <a:latin typeface="Trebuchet MS" panose="020B0603020202020204" pitchFamily="34" charset="0"/>
                <a:ea typeface="Roboto Slab"/>
                <a:cs typeface="Roboto Slab"/>
                <a:sym typeface="Roboto Slab"/>
              </a:rPr>
              <a:t>Setup of new commission can be costly and time-consuming</a:t>
            </a:r>
            <a:endParaRPr sz="2400" dirty="0">
              <a:latin typeface="Trebuchet MS" panose="020B0603020202020204" pitchFamily="34" charset="0"/>
              <a:ea typeface="Roboto Slab"/>
              <a:cs typeface="Roboto Slab"/>
              <a:sym typeface="Roboto Slab"/>
            </a:endParaRPr>
          </a:p>
          <a:p>
            <a:pPr marL="914400" marR="0" lvl="1" indent="-381000" algn="l" rtl="0">
              <a:lnSpc>
                <a:spcPct val="100000"/>
              </a:lnSpc>
              <a:spcBef>
                <a:spcPts val="600"/>
              </a:spcBef>
              <a:spcAft>
                <a:spcPts val="0"/>
              </a:spcAft>
              <a:buSzPts val="2400"/>
              <a:buFont typeface="Roboto Slab"/>
              <a:buChar char="○"/>
            </a:pPr>
            <a:r>
              <a:rPr lang="en" sz="2400" dirty="0">
                <a:latin typeface="Trebuchet MS" panose="020B0603020202020204" pitchFamily="34" charset="0"/>
                <a:ea typeface="Roboto Slab"/>
                <a:cs typeface="Roboto Slab"/>
                <a:sym typeface="Roboto Slab"/>
              </a:rPr>
              <a:t>Lack of familiarity with the compact mechanism - lots of misunderstandings from both administrators and licensees</a:t>
            </a:r>
            <a:endParaRPr sz="2400" dirty="0">
              <a:latin typeface="Trebuchet MS" panose="020B0603020202020204" pitchFamily="34" charset="0"/>
              <a:ea typeface="Roboto Slab"/>
              <a:cs typeface="Roboto Slab"/>
              <a:sym typeface="Roboto Slab"/>
            </a:endParaRPr>
          </a:p>
          <a:p>
            <a:pPr marL="914400" marR="0" lvl="1" indent="-381000" algn="l" rtl="0">
              <a:lnSpc>
                <a:spcPct val="100000"/>
              </a:lnSpc>
              <a:spcBef>
                <a:spcPts val="600"/>
              </a:spcBef>
              <a:spcAft>
                <a:spcPts val="0"/>
              </a:spcAft>
              <a:buSzPts val="2400"/>
              <a:buFont typeface="Roboto Slab"/>
              <a:buChar char="○"/>
            </a:pPr>
            <a:r>
              <a:rPr lang="en" sz="2400" dirty="0">
                <a:latin typeface="Trebuchet MS" panose="020B0603020202020204" pitchFamily="34" charset="0"/>
                <a:ea typeface="Roboto Slab"/>
                <a:cs typeface="Roboto Slab"/>
                <a:sym typeface="Roboto Slab"/>
              </a:rPr>
              <a:t>Lack of trust in other states’ regulatory processes</a:t>
            </a:r>
            <a:endParaRPr sz="2400" dirty="0">
              <a:latin typeface="Trebuchet MS" panose="020B0603020202020204" pitchFamily="34" charset="0"/>
              <a:ea typeface="Roboto Slab"/>
              <a:cs typeface="Roboto Slab"/>
              <a:sym typeface="Roboto Slab"/>
            </a:endParaRPr>
          </a:p>
          <a:p>
            <a:pPr marL="914400" marR="0" lvl="1" indent="-381000" algn="l" rtl="0">
              <a:lnSpc>
                <a:spcPct val="100000"/>
              </a:lnSpc>
              <a:spcBef>
                <a:spcPts val="600"/>
              </a:spcBef>
              <a:spcAft>
                <a:spcPts val="0"/>
              </a:spcAft>
              <a:buSzPts val="2400"/>
              <a:buFont typeface="Roboto Slab"/>
              <a:buChar char="○"/>
            </a:pPr>
            <a:r>
              <a:rPr lang="en" sz="2400" dirty="0">
                <a:latin typeface="Trebuchet MS" panose="020B0603020202020204" pitchFamily="34" charset="0"/>
                <a:ea typeface="Roboto Slab"/>
                <a:cs typeface="Roboto Slab"/>
                <a:sym typeface="Roboto Slab"/>
              </a:rPr>
              <a:t>Loss of individual state sovereignty</a:t>
            </a:r>
            <a:endParaRPr sz="2400" dirty="0">
              <a:latin typeface="Trebuchet MS" panose="020B0603020202020204" pitchFamily="34" charset="0"/>
              <a:ea typeface="Roboto Slab"/>
              <a:cs typeface="Roboto Slab"/>
              <a:sym typeface="Roboto Slab"/>
            </a:endParaRPr>
          </a:p>
        </p:txBody>
      </p:sp>
      <p:pic>
        <p:nvPicPr>
          <p:cNvPr id="446" name="Google Shape;446;p46"/>
          <p:cNvPicPr preferRelativeResize="0"/>
          <p:nvPr/>
        </p:nvPicPr>
        <p:blipFill>
          <a:blip r:embed="rId4">
            <a:alphaModFix/>
          </a:blip>
          <a:stretch>
            <a:fillRect/>
          </a:stretch>
        </p:blipFill>
        <p:spPr>
          <a:xfrm>
            <a:off x="5836025" y="1069573"/>
            <a:ext cx="3105426" cy="2922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0"/>
        <p:cNvGrpSpPr/>
        <p:nvPr/>
      </p:nvGrpSpPr>
      <p:grpSpPr>
        <a:xfrm>
          <a:off x="0" y="0"/>
          <a:ext cx="0" cy="0"/>
          <a:chOff x="0" y="0"/>
          <a:chExt cx="0" cy="0"/>
        </a:xfrm>
      </p:grpSpPr>
      <p:sp>
        <p:nvSpPr>
          <p:cNvPr id="451" name="Google Shape;451;p47"/>
          <p:cNvSpPr/>
          <p:nvPr/>
        </p:nvSpPr>
        <p:spPr>
          <a:xfrm>
            <a:off x="8700" y="-15"/>
            <a:ext cx="9126600" cy="5143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p47"/>
          <p:cNvSpPr/>
          <p:nvPr/>
        </p:nvSpPr>
        <p:spPr>
          <a:xfrm>
            <a:off x="231625" y="294875"/>
            <a:ext cx="8729700" cy="553200"/>
          </a:xfrm>
          <a:prstGeom prst="rect">
            <a:avLst/>
          </a:prstGeom>
          <a:solidFill>
            <a:srgbClr val="001970"/>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453" name="Google Shape;453;p47"/>
          <p:cNvSpPr txBox="1">
            <a:spLocks noGrp="1"/>
          </p:cNvSpPr>
          <p:nvPr>
            <p:ph type="title"/>
          </p:nvPr>
        </p:nvSpPr>
        <p:spPr>
          <a:xfrm>
            <a:off x="91337" y="225327"/>
            <a:ext cx="8961325" cy="685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1"/>
              </a:buClr>
              <a:buSzPts val="4000"/>
              <a:buFont typeface="Times New Roman"/>
              <a:buNone/>
            </a:pPr>
            <a:r>
              <a:rPr lang="en" sz="3200" b="1" dirty="0">
                <a:solidFill>
                  <a:schemeClr val="lt1"/>
                </a:solidFill>
                <a:latin typeface="Trebuchet MS" panose="020B0603020202020204" pitchFamily="34" charset="0"/>
                <a:ea typeface="Roboto Slab"/>
                <a:cs typeface="Roboto Slab"/>
                <a:sym typeface="Roboto Slab"/>
              </a:rPr>
              <a:t>Portability in Colorado: Other Options</a:t>
            </a:r>
            <a:endParaRPr sz="3200" b="1" dirty="0">
              <a:solidFill>
                <a:schemeClr val="lt1"/>
              </a:solidFill>
              <a:latin typeface="Trebuchet MS" panose="020B0603020202020204" pitchFamily="34" charset="0"/>
              <a:ea typeface="Roboto Slab"/>
              <a:cs typeface="Roboto Slab"/>
              <a:sym typeface="Roboto Slab"/>
            </a:endParaRPr>
          </a:p>
        </p:txBody>
      </p:sp>
      <p:sp>
        <p:nvSpPr>
          <p:cNvPr id="454" name="Google Shape;454;p47"/>
          <p:cNvSpPr/>
          <p:nvPr/>
        </p:nvSpPr>
        <p:spPr>
          <a:xfrm>
            <a:off x="1574418" y="4408775"/>
            <a:ext cx="1966304" cy="70814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55" name="Google Shape;455;p47"/>
          <p:cNvSpPr/>
          <p:nvPr/>
        </p:nvSpPr>
        <p:spPr>
          <a:xfrm>
            <a:off x="0" y="4606332"/>
            <a:ext cx="6546900" cy="537168"/>
          </a:xfrm>
          <a:prstGeom prst="rect">
            <a:avLst/>
          </a:prstGeom>
          <a:solidFill>
            <a:schemeClr val="dk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56" name="Google Shape;456;p47"/>
          <p:cNvSpPr/>
          <p:nvPr/>
        </p:nvSpPr>
        <p:spPr>
          <a:xfrm>
            <a:off x="8846975" y="4606332"/>
            <a:ext cx="297000" cy="537168"/>
          </a:xfrm>
          <a:prstGeom prst="rect">
            <a:avLst/>
          </a:prstGeom>
          <a:solidFill>
            <a:schemeClr val="dk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457" name="Google Shape;457;p47"/>
          <p:cNvPicPr preferRelativeResize="0"/>
          <p:nvPr/>
        </p:nvPicPr>
        <p:blipFill rotWithShape="1">
          <a:blip r:embed="rId4">
            <a:alphaModFix/>
          </a:blip>
          <a:srcRect/>
          <a:stretch/>
        </p:blipFill>
        <p:spPr>
          <a:xfrm>
            <a:off x="6833871" y="4649950"/>
            <a:ext cx="1860640" cy="416799"/>
          </a:xfrm>
          <a:prstGeom prst="rect">
            <a:avLst/>
          </a:prstGeom>
          <a:noFill/>
          <a:ln>
            <a:noFill/>
          </a:ln>
        </p:spPr>
      </p:pic>
      <p:sp>
        <p:nvSpPr>
          <p:cNvPr id="458" name="Google Shape;458;p47"/>
          <p:cNvSpPr txBox="1"/>
          <p:nvPr/>
        </p:nvSpPr>
        <p:spPr>
          <a:xfrm>
            <a:off x="2558693" y="1484648"/>
            <a:ext cx="1116365" cy="419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1600" b="1" i="0" u="none" strike="noStrike" cap="none">
                <a:solidFill>
                  <a:srgbClr val="FFFFFF"/>
                </a:solidFill>
                <a:latin typeface="Roboto Slab"/>
                <a:ea typeface="Roboto Slab"/>
                <a:cs typeface="Roboto Slab"/>
                <a:sym typeface="Roboto Slab"/>
              </a:rPr>
              <a:t>Nurse &amp; Nurse Aide Practice Act</a:t>
            </a:r>
            <a:endParaRPr sz="1600" b="1" i="0" u="none" strike="noStrike" cap="none">
              <a:solidFill>
                <a:srgbClr val="FFFFFF"/>
              </a:solidFill>
              <a:latin typeface="Roboto Slab"/>
              <a:ea typeface="Roboto Slab"/>
              <a:cs typeface="Roboto Slab"/>
              <a:sym typeface="Roboto Slab"/>
            </a:endParaRPr>
          </a:p>
        </p:txBody>
      </p:sp>
      <p:sp>
        <p:nvSpPr>
          <p:cNvPr id="459" name="Google Shape;459;p47"/>
          <p:cNvSpPr/>
          <p:nvPr/>
        </p:nvSpPr>
        <p:spPr>
          <a:xfrm>
            <a:off x="4780513" y="2026463"/>
            <a:ext cx="2511000" cy="2457000"/>
          </a:xfrm>
          <a:prstGeom prst="snip2DiagRect">
            <a:avLst>
              <a:gd name="adj1" fmla="val 0"/>
              <a:gd name="adj2" fmla="val 16667"/>
            </a:avLst>
          </a:prstGeom>
          <a:solidFill>
            <a:srgbClr val="245D38"/>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000" dirty="0">
                <a:solidFill>
                  <a:schemeClr val="lt1"/>
                </a:solidFill>
                <a:latin typeface="Trebuchet MS" panose="020B0603020202020204" pitchFamily="34" charset="0"/>
                <a:ea typeface="Roboto Slab"/>
                <a:cs typeface="Roboto Slab"/>
                <a:sym typeface="Roboto Slab"/>
              </a:rPr>
              <a:t>Temporary Practice Provisions in Medical Practice Act</a:t>
            </a:r>
            <a:endParaRPr sz="2000" dirty="0">
              <a:solidFill>
                <a:schemeClr val="lt1"/>
              </a:solidFill>
              <a:latin typeface="Trebuchet MS" panose="020B0603020202020204" pitchFamily="34" charset="0"/>
              <a:ea typeface="Roboto Slab"/>
              <a:cs typeface="Roboto Slab"/>
              <a:sym typeface="Roboto Slab"/>
            </a:endParaRPr>
          </a:p>
        </p:txBody>
      </p:sp>
      <p:sp>
        <p:nvSpPr>
          <p:cNvPr id="460" name="Google Shape;460;p47"/>
          <p:cNvSpPr/>
          <p:nvPr/>
        </p:nvSpPr>
        <p:spPr>
          <a:xfrm>
            <a:off x="1901438" y="2026613"/>
            <a:ext cx="2502300" cy="2457000"/>
          </a:xfrm>
          <a:prstGeom prst="snip2DiagRect">
            <a:avLst>
              <a:gd name="adj1" fmla="val 0"/>
              <a:gd name="adj2" fmla="val 16667"/>
            </a:avLst>
          </a:prstGeom>
          <a:solidFill>
            <a:srgbClr val="C3002F"/>
          </a:solidFill>
          <a:ln>
            <a:noFill/>
          </a:ln>
          <a:effectLst>
            <a:outerShdw blurRad="57150" dist="19050" dir="5400000" algn="bl" rotWithShape="0">
              <a:srgbClr val="000000">
                <a:alpha val="48627"/>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000" dirty="0">
                <a:solidFill>
                  <a:schemeClr val="lt1"/>
                </a:solidFill>
                <a:latin typeface="Trebuchet MS" panose="020B0603020202020204" pitchFamily="34" charset="0"/>
                <a:ea typeface="Roboto Slab"/>
                <a:cs typeface="Roboto Slab"/>
                <a:sym typeface="Roboto Slab"/>
              </a:rPr>
              <a:t> Temporary Practice Provisions in Mental Health Practice Act</a:t>
            </a:r>
            <a:endParaRPr sz="2000" dirty="0">
              <a:solidFill>
                <a:schemeClr val="lt1"/>
              </a:solidFill>
              <a:latin typeface="Trebuchet MS" panose="020B0603020202020204" pitchFamily="34" charset="0"/>
              <a:ea typeface="Roboto Slab"/>
              <a:cs typeface="Roboto Slab"/>
              <a:sym typeface="Roboto Slab"/>
            </a:endParaRPr>
          </a:p>
        </p:txBody>
      </p:sp>
      <p:sp>
        <p:nvSpPr>
          <p:cNvPr id="461" name="Google Shape;461;p47"/>
          <p:cNvSpPr/>
          <p:nvPr/>
        </p:nvSpPr>
        <p:spPr>
          <a:xfrm>
            <a:off x="288775" y="1015150"/>
            <a:ext cx="8615400" cy="888600"/>
          </a:xfrm>
          <a:prstGeom prst="snip2DiagRect">
            <a:avLst>
              <a:gd name="adj1" fmla="val 0"/>
              <a:gd name="adj2" fmla="val 16667"/>
            </a:avLst>
          </a:prstGeom>
          <a:solidFill>
            <a:srgbClr val="FFCF00"/>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100" dirty="0">
                <a:solidFill>
                  <a:schemeClr val="lt1"/>
                </a:solidFill>
                <a:latin typeface="Trebuchet MS" panose="020B0603020202020204" pitchFamily="34" charset="0"/>
                <a:ea typeface="Roboto Slab"/>
                <a:cs typeface="Roboto Slab"/>
                <a:sym typeface="Roboto Slab"/>
              </a:rPr>
              <a:t>Colorado has several additional portability mechanisms outside of the endorsement, reciprocity agreements, and compacts</a:t>
            </a:r>
            <a:r>
              <a:rPr lang="en" sz="2400" dirty="0">
                <a:solidFill>
                  <a:schemeClr val="lt1"/>
                </a:solidFill>
                <a:latin typeface="Trebuchet MS" panose="020B0603020202020204" pitchFamily="34" charset="0"/>
                <a:ea typeface="Roboto Slab"/>
                <a:cs typeface="Roboto Slab"/>
                <a:sym typeface="Roboto Slab"/>
              </a:rPr>
              <a:t> </a:t>
            </a:r>
            <a:endParaRPr sz="2400" b="0" i="0" u="none" strike="noStrike" cap="none" dirty="0">
              <a:solidFill>
                <a:schemeClr val="lt1"/>
              </a:solidFill>
              <a:latin typeface="Trebuchet MS" panose="020B0603020202020204" pitchFamily="34" charset="0"/>
              <a:ea typeface="Roboto Slab"/>
              <a:cs typeface="Roboto Slab"/>
              <a:sym typeface="Roboto Slab"/>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5"/>
        <p:cNvGrpSpPr/>
        <p:nvPr/>
      </p:nvGrpSpPr>
      <p:grpSpPr>
        <a:xfrm>
          <a:off x="0" y="0"/>
          <a:ext cx="0" cy="0"/>
          <a:chOff x="0" y="0"/>
          <a:chExt cx="0" cy="0"/>
        </a:xfrm>
      </p:grpSpPr>
      <p:sp>
        <p:nvSpPr>
          <p:cNvPr id="466" name="Google Shape;466;p48"/>
          <p:cNvSpPr/>
          <p:nvPr/>
        </p:nvSpPr>
        <p:spPr>
          <a:xfrm>
            <a:off x="2955" y="0"/>
            <a:ext cx="9144000" cy="5143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p48"/>
          <p:cNvSpPr/>
          <p:nvPr/>
        </p:nvSpPr>
        <p:spPr>
          <a:xfrm>
            <a:off x="231625" y="294875"/>
            <a:ext cx="8729700" cy="553200"/>
          </a:xfrm>
          <a:prstGeom prst="rect">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1970"/>
              </a:solidFill>
              <a:latin typeface="Arial"/>
              <a:ea typeface="Arial"/>
              <a:cs typeface="Arial"/>
              <a:sym typeface="Arial"/>
            </a:endParaRPr>
          </a:p>
        </p:txBody>
      </p:sp>
      <p:sp>
        <p:nvSpPr>
          <p:cNvPr id="468" name="Google Shape;468;p48"/>
          <p:cNvSpPr txBox="1">
            <a:spLocks noGrp="1"/>
          </p:cNvSpPr>
          <p:nvPr>
            <p:ph type="title"/>
          </p:nvPr>
        </p:nvSpPr>
        <p:spPr>
          <a:xfrm>
            <a:off x="115812" y="226639"/>
            <a:ext cx="8961300" cy="685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000"/>
              <a:buNone/>
            </a:pPr>
            <a:r>
              <a:rPr lang="en" sz="3000" b="1" dirty="0">
                <a:solidFill>
                  <a:schemeClr val="lt1"/>
                </a:solidFill>
                <a:latin typeface="Trebuchet MS" panose="020B0603020202020204" pitchFamily="34" charset="0"/>
                <a:ea typeface="Roboto Slab"/>
                <a:cs typeface="Roboto Slab"/>
                <a:sym typeface="Roboto Slab"/>
              </a:rPr>
              <a:t>Portability in Colorado: Other Options</a:t>
            </a:r>
            <a:endParaRPr sz="3000" b="1" dirty="0">
              <a:solidFill>
                <a:schemeClr val="lt1"/>
              </a:solidFill>
              <a:latin typeface="Trebuchet MS" panose="020B0603020202020204" pitchFamily="34" charset="0"/>
              <a:ea typeface="Roboto Slab"/>
              <a:cs typeface="Roboto Slab"/>
              <a:sym typeface="Roboto Slab"/>
            </a:endParaRPr>
          </a:p>
        </p:txBody>
      </p:sp>
      <p:sp>
        <p:nvSpPr>
          <p:cNvPr id="469" name="Google Shape;469;p48"/>
          <p:cNvSpPr/>
          <p:nvPr/>
        </p:nvSpPr>
        <p:spPr>
          <a:xfrm>
            <a:off x="1574418" y="4408775"/>
            <a:ext cx="1966200" cy="7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70" name="Google Shape;470;p48"/>
          <p:cNvSpPr/>
          <p:nvPr/>
        </p:nvSpPr>
        <p:spPr>
          <a:xfrm>
            <a:off x="0" y="4606332"/>
            <a:ext cx="6546900" cy="537300"/>
          </a:xfrm>
          <a:prstGeom prst="rect">
            <a:avLst/>
          </a:prstGeom>
          <a:solidFill>
            <a:schemeClr val="dk2"/>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71" name="Google Shape;471;p48"/>
          <p:cNvSpPr/>
          <p:nvPr/>
        </p:nvSpPr>
        <p:spPr>
          <a:xfrm>
            <a:off x="8846975" y="4606332"/>
            <a:ext cx="297000" cy="537300"/>
          </a:xfrm>
          <a:prstGeom prst="rect">
            <a:avLst/>
          </a:prstGeom>
          <a:solidFill>
            <a:schemeClr val="dk2"/>
          </a:solidFill>
          <a:ln>
            <a:noFill/>
          </a:ln>
          <a:effectLst>
            <a:outerShdw blurRad="57150" dist="19050" dir="5400000" algn="bl" rotWithShape="0">
              <a:srgbClr val="000000">
                <a:alpha val="4863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472" name="Google Shape;472;p48"/>
          <p:cNvPicPr preferRelativeResize="0"/>
          <p:nvPr/>
        </p:nvPicPr>
        <p:blipFill rotWithShape="1">
          <a:blip r:embed="rId4">
            <a:alphaModFix/>
          </a:blip>
          <a:srcRect/>
          <a:stretch/>
        </p:blipFill>
        <p:spPr>
          <a:xfrm>
            <a:off x="6766617" y="4666516"/>
            <a:ext cx="1860640" cy="416799"/>
          </a:xfrm>
          <a:prstGeom prst="rect">
            <a:avLst/>
          </a:prstGeom>
          <a:noFill/>
          <a:ln>
            <a:noFill/>
          </a:ln>
        </p:spPr>
      </p:pic>
      <p:pic>
        <p:nvPicPr>
          <p:cNvPr id="473" name="Google Shape;473;p48"/>
          <p:cNvPicPr preferRelativeResize="0"/>
          <p:nvPr/>
        </p:nvPicPr>
        <p:blipFill rotWithShape="1">
          <a:blip r:embed="rId4">
            <a:alphaModFix/>
          </a:blip>
          <a:srcRect/>
          <a:stretch/>
        </p:blipFill>
        <p:spPr>
          <a:xfrm>
            <a:off x="6833871" y="4649950"/>
            <a:ext cx="1860640" cy="416799"/>
          </a:xfrm>
          <a:prstGeom prst="rect">
            <a:avLst/>
          </a:prstGeom>
          <a:noFill/>
          <a:ln>
            <a:noFill/>
          </a:ln>
        </p:spPr>
      </p:pic>
      <p:sp>
        <p:nvSpPr>
          <p:cNvPr id="474" name="Google Shape;474;p48"/>
          <p:cNvSpPr txBox="1"/>
          <p:nvPr/>
        </p:nvSpPr>
        <p:spPr>
          <a:xfrm>
            <a:off x="689524" y="2502451"/>
            <a:ext cx="3902100" cy="419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1800" b="1" i="0" u="none" strike="noStrike" cap="none">
              <a:solidFill>
                <a:srgbClr val="FFFFFF"/>
              </a:solidFill>
              <a:latin typeface="Roboto Slab"/>
              <a:ea typeface="Roboto Slab"/>
              <a:cs typeface="Roboto Slab"/>
              <a:sym typeface="Roboto Slab"/>
            </a:endParaRPr>
          </a:p>
        </p:txBody>
      </p:sp>
      <p:sp>
        <p:nvSpPr>
          <p:cNvPr id="475" name="Google Shape;475;p48"/>
          <p:cNvSpPr/>
          <p:nvPr/>
        </p:nvSpPr>
        <p:spPr>
          <a:xfrm>
            <a:off x="398875" y="1198775"/>
            <a:ext cx="4050600" cy="2968800"/>
          </a:xfrm>
          <a:prstGeom prst="snip2DiagRect">
            <a:avLst>
              <a:gd name="adj1" fmla="val 0"/>
              <a:gd name="adj2" fmla="val 16667"/>
            </a:avLst>
          </a:prstGeom>
          <a:solidFill>
            <a:srgbClr val="8CA7B5"/>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400" dirty="0">
                <a:solidFill>
                  <a:schemeClr val="lt1"/>
                </a:solidFill>
                <a:latin typeface="Trebuchet MS" panose="020B0603020202020204" pitchFamily="34" charset="0"/>
                <a:ea typeface="Roboto Slab"/>
                <a:cs typeface="Roboto Slab"/>
                <a:sym typeface="Roboto Slab"/>
              </a:rPr>
              <a:t>The Colorado Mental Health Practice Act allows a licensee from another state to perform activities or services in Colorado if the services rendered:</a:t>
            </a:r>
            <a:endParaRPr sz="24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76" name="Google Shape;476;p48"/>
          <p:cNvSpPr/>
          <p:nvPr/>
        </p:nvSpPr>
        <p:spPr>
          <a:xfrm>
            <a:off x="4836290" y="2879757"/>
            <a:ext cx="3828900" cy="620100"/>
          </a:xfrm>
          <a:prstGeom prst="snip2DiagRect">
            <a:avLst>
              <a:gd name="adj1" fmla="val 0"/>
              <a:gd name="adj2" fmla="val 16667"/>
            </a:avLst>
          </a:prstGeom>
          <a:solidFill>
            <a:srgbClr val="C2002C"/>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Are not otherwise in violation of the Practice Act</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77" name="Google Shape;477;p48"/>
          <p:cNvSpPr/>
          <p:nvPr/>
        </p:nvSpPr>
        <p:spPr>
          <a:xfrm>
            <a:off x="4792550" y="987125"/>
            <a:ext cx="3828900" cy="628800"/>
          </a:xfrm>
          <a:prstGeom prst="snip2DiagRect">
            <a:avLst>
              <a:gd name="adj1" fmla="val 0"/>
              <a:gd name="adj2" fmla="val 16667"/>
            </a:avLst>
          </a:prstGeom>
          <a:solidFill>
            <a:srgbClr val="001970"/>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Are performed within the scope of the person’s license</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78" name="Google Shape;478;p48"/>
          <p:cNvSpPr/>
          <p:nvPr/>
        </p:nvSpPr>
        <p:spPr>
          <a:xfrm>
            <a:off x="4792550" y="1916777"/>
            <a:ext cx="3843600" cy="657600"/>
          </a:xfrm>
          <a:prstGeom prst="snip2DiagRect">
            <a:avLst>
              <a:gd name="adj1" fmla="val 0"/>
              <a:gd name="adj2" fmla="val 16667"/>
            </a:avLst>
          </a:prstGeom>
          <a:solidFill>
            <a:srgbClr val="38761D"/>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Do not exceed 20 days per year in the state</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
        <p:nvSpPr>
          <p:cNvPr id="479" name="Google Shape;479;p48"/>
          <p:cNvSpPr/>
          <p:nvPr/>
        </p:nvSpPr>
        <p:spPr>
          <a:xfrm>
            <a:off x="4836290" y="3816460"/>
            <a:ext cx="3843600" cy="592200"/>
          </a:xfrm>
          <a:prstGeom prst="snip2DiagRect">
            <a:avLst>
              <a:gd name="adj1" fmla="val 0"/>
              <a:gd name="adj2" fmla="val 16667"/>
            </a:avLst>
          </a:prstGeom>
          <a:solidFill>
            <a:srgbClr val="F1C232"/>
          </a:solidFill>
          <a:ln>
            <a:noFill/>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900" dirty="0">
                <a:solidFill>
                  <a:schemeClr val="lt1"/>
                </a:solidFill>
                <a:latin typeface="Trebuchet MS" panose="020B0603020202020204" pitchFamily="34" charset="0"/>
                <a:ea typeface="Roboto Slab"/>
                <a:cs typeface="Roboto Slab"/>
                <a:sym typeface="Roboto Slab"/>
              </a:rPr>
              <a:t>Give proper notice that they are not licensed in Colorado</a:t>
            </a:r>
            <a:endParaRPr sz="1900" b="0" i="0" u="none" strike="noStrike" cap="none" dirty="0">
              <a:solidFill>
                <a:schemeClr val="lt1"/>
              </a:solidFill>
              <a:latin typeface="Trebuchet MS" panose="020B0603020202020204" pitchFamily="34" charset="0"/>
              <a:ea typeface="Roboto Slab"/>
              <a:cs typeface="Roboto Slab"/>
              <a:sym typeface="Roboto Slab"/>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7"/>
                                        </p:tgtEl>
                                        <p:attrNameLst>
                                          <p:attrName>style.visibility</p:attrName>
                                        </p:attrNameLst>
                                      </p:cBhvr>
                                      <p:to>
                                        <p:strVal val="visible"/>
                                      </p:to>
                                    </p:set>
                                    <p:animEffect transition="in" filter="fade">
                                      <p:cBhvr>
                                        <p:cTn id="7" dur="1000"/>
                                        <p:tgtEl>
                                          <p:spTgt spid="4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8"/>
                                        </p:tgtEl>
                                        <p:attrNameLst>
                                          <p:attrName>style.visibility</p:attrName>
                                        </p:attrNameLst>
                                      </p:cBhvr>
                                      <p:to>
                                        <p:strVal val="visible"/>
                                      </p:to>
                                    </p:set>
                                    <p:animEffect transition="in" filter="fade">
                                      <p:cBhvr>
                                        <p:cTn id="12" dur="1000"/>
                                        <p:tgtEl>
                                          <p:spTgt spid="4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6"/>
                                        </p:tgtEl>
                                        <p:attrNameLst>
                                          <p:attrName>style.visibility</p:attrName>
                                        </p:attrNameLst>
                                      </p:cBhvr>
                                      <p:to>
                                        <p:strVal val="visible"/>
                                      </p:to>
                                    </p:set>
                                    <p:animEffect transition="in" filter="fade">
                                      <p:cBhvr>
                                        <p:cTn id="17" dur="1000"/>
                                        <p:tgtEl>
                                          <p:spTgt spid="47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9"/>
                                        </p:tgtEl>
                                        <p:attrNameLst>
                                          <p:attrName>style.visibility</p:attrName>
                                        </p:attrNameLst>
                                      </p:cBhvr>
                                      <p:to>
                                        <p:strVal val="visible"/>
                                      </p:to>
                                    </p:set>
                                    <p:animEffect transition="in" filter="fade">
                                      <p:cBhvr>
                                        <p:cTn id="22" dur="1000"/>
                                        <p:tgtEl>
                                          <p:spTgt spid="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49"/>
          <p:cNvSpPr/>
          <p:nvPr/>
        </p:nvSpPr>
        <p:spPr>
          <a:xfrm>
            <a:off x="-583325" y="1171170"/>
            <a:ext cx="9144000" cy="369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r>
              <a:rPr lang="en" sz="1800" b="0" i="0" u="none" strike="noStrike" cap="none">
                <a:solidFill>
                  <a:schemeClr val="dk1"/>
                </a:solidFill>
                <a:latin typeface="Arial"/>
                <a:ea typeface="Arial"/>
                <a:cs typeface="Arial"/>
                <a:sym typeface="Arial"/>
              </a:rPr>
              <a:t> </a:t>
            </a:r>
            <a:endParaRPr sz="1800" b="0" i="0" u="none" strike="noStrike" cap="none">
              <a:solidFill>
                <a:schemeClr val="dk1"/>
              </a:solidFill>
              <a:latin typeface="Arial"/>
              <a:ea typeface="Arial"/>
              <a:cs typeface="Arial"/>
              <a:sym typeface="Arial"/>
            </a:endParaRPr>
          </a:p>
        </p:txBody>
      </p:sp>
      <p:sp>
        <p:nvSpPr>
          <p:cNvPr id="485" name="Google Shape;485;p49"/>
          <p:cNvSpPr/>
          <p:nvPr/>
        </p:nvSpPr>
        <p:spPr>
          <a:xfrm>
            <a:off x="0" y="0"/>
            <a:ext cx="9144000" cy="43908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486" name="Google Shape;486;p49"/>
          <p:cNvPicPr preferRelativeResize="0"/>
          <p:nvPr/>
        </p:nvPicPr>
        <p:blipFill rotWithShape="1">
          <a:blip r:embed="rId3">
            <a:alphaModFix/>
          </a:blip>
          <a:srcRect/>
          <a:stretch/>
        </p:blipFill>
        <p:spPr>
          <a:xfrm>
            <a:off x="1112981" y="2295125"/>
            <a:ext cx="3699545" cy="2581200"/>
          </a:xfrm>
          <a:prstGeom prst="rect">
            <a:avLst/>
          </a:prstGeom>
          <a:noFill/>
          <a:ln>
            <a:noFill/>
          </a:ln>
        </p:spPr>
      </p:pic>
      <p:sp>
        <p:nvSpPr>
          <p:cNvPr id="487" name="Google Shape;487;p49"/>
          <p:cNvSpPr/>
          <p:nvPr/>
        </p:nvSpPr>
        <p:spPr>
          <a:xfrm>
            <a:off x="2081049" y="-339713"/>
            <a:ext cx="7728900" cy="2581200"/>
          </a:xfrm>
          <a:prstGeom prst="wedgeEllipseCallout">
            <a:avLst>
              <a:gd name="adj1" fmla="val -20833"/>
              <a:gd name="adj2" fmla="val 62500"/>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88" name="Google Shape;488;p49"/>
          <p:cNvSpPr txBox="1"/>
          <p:nvPr/>
        </p:nvSpPr>
        <p:spPr>
          <a:xfrm>
            <a:off x="3545205" y="489175"/>
            <a:ext cx="48006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 sz="5400" b="1" i="0" u="none" strike="noStrike" cap="none" dirty="0">
                <a:solidFill>
                  <a:srgbClr val="000000"/>
                </a:solidFill>
                <a:latin typeface="Trebuchet MS" panose="020B0603020202020204" pitchFamily="34" charset="0"/>
                <a:ea typeface="Roboto Slab"/>
                <a:cs typeface="Roboto Slab"/>
                <a:sym typeface="Roboto Slab"/>
              </a:rPr>
              <a:t>Questions</a:t>
            </a:r>
            <a:r>
              <a:rPr lang="en" sz="5400" b="1" i="0" u="none" strike="noStrike" cap="none" dirty="0">
                <a:solidFill>
                  <a:srgbClr val="000000"/>
                </a:solidFill>
                <a:latin typeface="Roboto Slab"/>
                <a:ea typeface="Roboto Slab"/>
                <a:cs typeface="Roboto Slab"/>
                <a:sym typeface="Roboto Slab"/>
              </a:rPr>
              <a: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50"/>
          <p:cNvSpPr/>
          <p:nvPr/>
        </p:nvSpPr>
        <p:spPr>
          <a:xfrm>
            <a:off x="0" y="0"/>
            <a:ext cx="6226629" cy="5143500"/>
          </a:xfrm>
          <a:prstGeom prst="snip2DiagRect">
            <a:avLst>
              <a:gd name="adj1" fmla="val 0"/>
              <a:gd name="adj2" fmla="val 16667"/>
            </a:avLst>
          </a:prstGeom>
          <a:solidFill>
            <a:srgbClr val="0019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94" name="Google Shape;494;p50"/>
          <p:cNvSpPr txBox="1"/>
          <p:nvPr/>
        </p:nvSpPr>
        <p:spPr>
          <a:xfrm>
            <a:off x="-61620" y="1603808"/>
            <a:ext cx="6349800" cy="1935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2200"/>
              <a:buFont typeface="Roboto Slab"/>
              <a:buNone/>
            </a:pPr>
            <a:r>
              <a:rPr lang="en" sz="6000" b="1" i="0" u="none" strike="noStrike" cap="none" dirty="0">
                <a:solidFill>
                  <a:schemeClr val="lt1"/>
                </a:solidFill>
                <a:latin typeface="Trebuchet MS" panose="020B0603020202020204" pitchFamily="34" charset="0"/>
                <a:ea typeface="Roboto Slab"/>
                <a:cs typeface="Roboto Slab"/>
                <a:sym typeface="Roboto Slab"/>
              </a:rPr>
              <a:t>Thank</a:t>
            </a:r>
            <a:r>
              <a:rPr lang="en" sz="6000" b="1" i="0" u="none" strike="noStrike" cap="none" dirty="0">
                <a:solidFill>
                  <a:schemeClr val="lt1"/>
                </a:solidFill>
                <a:latin typeface="Roboto Slab"/>
                <a:ea typeface="Roboto Slab"/>
                <a:cs typeface="Roboto Slab"/>
                <a:sym typeface="Roboto Slab"/>
              </a:rPr>
              <a:t> you!</a:t>
            </a:r>
            <a:endParaRPr sz="6600" b="1" i="0" u="none" strike="noStrike" cap="none" dirty="0">
              <a:solidFill>
                <a:schemeClr val="lt1"/>
              </a:solidFill>
              <a:latin typeface="Roboto Slab"/>
              <a:ea typeface="Roboto Slab"/>
              <a:cs typeface="Roboto Slab"/>
              <a:sym typeface="Roboto Slab"/>
            </a:endParaRPr>
          </a:p>
        </p:txBody>
      </p:sp>
      <p:sp>
        <p:nvSpPr>
          <p:cNvPr id="495" name="Google Shape;495;p50"/>
          <p:cNvSpPr txBox="1"/>
          <p:nvPr/>
        </p:nvSpPr>
        <p:spPr>
          <a:xfrm>
            <a:off x="6593044" y="1706565"/>
            <a:ext cx="23985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lab Medium"/>
              <a:ea typeface="Roboto Slab Medium"/>
              <a:cs typeface="Roboto Slab Medium"/>
              <a:sym typeface="Roboto Slab Medium"/>
            </a:endParaRP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ORA 2019 Style">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2038</Words>
  <Application>Microsoft Office PowerPoint</Application>
  <PresentationFormat>On-screen Show (16:9)</PresentationFormat>
  <Paragraphs>194</Paragraphs>
  <Slides>27</Slides>
  <Notes>27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Trebuchet MS</vt:lpstr>
      <vt:lpstr>Roboto Slab</vt:lpstr>
      <vt:lpstr>Times New Roman</vt:lpstr>
      <vt:lpstr>Arial</vt:lpstr>
      <vt:lpstr>Arial Black</vt:lpstr>
      <vt:lpstr>Roboto Slab Medium</vt:lpstr>
      <vt:lpstr>Default Design</vt:lpstr>
      <vt:lpstr>DORA 2019 Style</vt:lpstr>
      <vt:lpstr>PowerPoint Presentation</vt:lpstr>
      <vt:lpstr>PowerPoint Presentation</vt:lpstr>
      <vt:lpstr>PowerPoint Presentation</vt:lpstr>
      <vt:lpstr>The thing about portability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Portability in Colorado: Military Spouse Licenses</vt:lpstr>
      <vt:lpstr>Portability in Colorado: Military Spouse Licenses</vt:lpstr>
      <vt:lpstr>Portability in Colorado: Military Spouse Licenses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Portability in Colorado: Other Options</vt:lpstr>
      <vt:lpstr>Portability in Colorado: Other Options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Arcelin, Jacquline L</dc:creator>
  <cp:lastModifiedBy>Arcelin, Jacquline L</cp:lastModifiedBy>
  <cp:revision>4</cp:revision>
  <dcterms:modified xsi:type="dcterms:W3CDTF">2022-09-12T23:11:24Z</dcterms:modified>
</cp:coreProperties>
</file>