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21"/>
  </p:notesMasterIdLst>
  <p:sldIdLst>
    <p:sldId id="291" r:id="rId2"/>
    <p:sldId id="293" r:id="rId3"/>
    <p:sldId id="294" r:id="rId4"/>
    <p:sldId id="295" r:id="rId5"/>
    <p:sldId id="296" r:id="rId6"/>
    <p:sldId id="297" r:id="rId7"/>
    <p:sldId id="298" r:id="rId8"/>
    <p:sldId id="292" r:id="rId9"/>
    <p:sldId id="311" r:id="rId10"/>
    <p:sldId id="312" r:id="rId11"/>
    <p:sldId id="305" r:id="rId12"/>
    <p:sldId id="304" r:id="rId13"/>
    <p:sldId id="303" r:id="rId14"/>
    <p:sldId id="309" r:id="rId15"/>
    <p:sldId id="308" r:id="rId16"/>
    <p:sldId id="310" r:id="rId17"/>
    <p:sldId id="301" r:id="rId18"/>
    <p:sldId id="302" r:id="rId19"/>
    <p:sldId id="26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20E2AC6-C51D-4433-A344-CF9176B1D8B5}">
          <p14:sldIdLst>
            <p14:sldId id="291"/>
          </p14:sldIdLst>
        </p14:section>
        <p14:section name="Background Information" id="{31020B8B-EE05-463A-BCFC-17A557D66276}">
          <p14:sldIdLst>
            <p14:sldId id="293"/>
            <p14:sldId id="294"/>
            <p14:sldId id="295"/>
            <p14:sldId id="296"/>
            <p14:sldId id="297"/>
            <p14:sldId id="298"/>
            <p14:sldId id="292"/>
            <p14:sldId id="311"/>
            <p14:sldId id="312"/>
            <p14:sldId id="305"/>
            <p14:sldId id="304"/>
            <p14:sldId id="303"/>
            <p14:sldId id="309"/>
            <p14:sldId id="308"/>
            <p14:sldId id="310"/>
            <p14:sldId id="301"/>
            <p14:sldId id="302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pos="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89D9042-1723-74F5-716B-D99920679E9F}" name="Vicki Gremelsbacker (PTC)" initials="VG(" userId="S::vgremelsbacker@ptcny.com::99a5867f-e616-471e-a307-d42903f65f7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cki Gremelsbacker (PTC)" initials="VG(" lastIdx="17" clrIdx="0">
    <p:extLst>
      <p:ext uri="{19B8F6BF-5375-455C-9EA6-DF929625EA0E}">
        <p15:presenceInfo xmlns:p15="http://schemas.microsoft.com/office/powerpoint/2012/main" userId="S::vgremelsbacker@ptcny.com::99a5867f-e616-471e-a307-d42903f65f7a" providerId="AD"/>
      </p:ext>
    </p:extLst>
  </p:cmAuthor>
  <p:cmAuthor id="2" name="Weiyi Cheng" initials="WC" lastIdx="2" clrIdx="1">
    <p:extLst>
      <p:ext uri="{19B8F6BF-5375-455C-9EA6-DF929625EA0E}">
        <p15:presenceInfo xmlns:p15="http://schemas.microsoft.com/office/powerpoint/2012/main" userId="S::wcheng@ptcny.com::175d5c7f-b2cc-4293-9a75-0e71982fb9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6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53"/>
    <p:restoredTop sz="86803" autoAdjust="0"/>
  </p:normalViewPr>
  <p:slideViewPr>
    <p:cSldViewPr snapToGrid="0" snapToObjects="1" showGuides="1">
      <p:cViewPr varScale="1">
        <p:scale>
          <a:sx n="110" d="100"/>
          <a:sy n="110" d="100"/>
        </p:scale>
        <p:origin x="576" y="184"/>
      </p:cViewPr>
      <p:guideLst>
        <p:guide orient="horz" pos="1008"/>
        <p:guide pos="86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0" d="100"/>
          <a:sy n="60" d="100"/>
        </p:scale>
        <p:origin x="2611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A3A4E8-EA38-45D7-83DB-3C63D696023E}" type="datetimeFigureOut">
              <a:rPr lang="en-US" smtClean="0"/>
              <a:t>9/23/22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AFA5D-A34D-4A5F-9A07-FD2759A8286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66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C708D6A-3922-1C47-B10B-9257959C8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606408"/>
            <a:ext cx="9144000" cy="1350390"/>
          </a:xfrm>
        </p:spPr>
        <p:txBody>
          <a:bodyPr anchor="t">
            <a:noAutofit/>
          </a:bodyPr>
          <a:lstStyle/>
          <a:p>
            <a:pPr algn="l"/>
            <a:r>
              <a:rPr lang="en-US" sz="9600" spc="-500" dirty="0"/>
              <a:t>This is the Show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115CB88-CE09-3044-B61F-C4BDC0FA0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468433"/>
            <a:ext cx="9144000" cy="135039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</a:lstStyle>
          <a:p>
            <a:pPr algn="l"/>
            <a:r>
              <a:rPr lang="en-US" sz="48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This is the sub text on the title slide</a:t>
            </a: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3754D87-4511-384D-A806-1D6F79610C89}"/>
              </a:ext>
            </a:extLst>
          </p:cNvPr>
          <p:cNvSpPr/>
          <p:nvPr userDrawn="1"/>
        </p:nvSpPr>
        <p:spPr>
          <a:xfrm>
            <a:off x="-18854" y="5531268"/>
            <a:ext cx="9313682" cy="135039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03D125E4-C70F-9648-9ABC-DED5F67CDBDF}"/>
              </a:ext>
            </a:extLst>
          </p:cNvPr>
          <p:cNvSpPr/>
          <p:nvPr userDrawn="1"/>
        </p:nvSpPr>
        <p:spPr>
          <a:xfrm rot="10800000">
            <a:off x="2887462" y="-20792"/>
            <a:ext cx="9313682" cy="135039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D3DA46B-EEEF-2042-8364-F3A49F9A5B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80" y="5312713"/>
            <a:ext cx="5242380" cy="10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8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2115CB88-CE09-3044-B61F-C4BDC0FA0C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35396" y="1302826"/>
            <a:ext cx="9144000" cy="1350391"/>
          </a:xfrm>
        </p:spPr>
        <p:txBody>
          <a:bodyPr>
            <a:normAutofit/>
          </a:bodyPr>
          <a:lstStyle>
            <a:lvl1pPr marL="0" indent="0">
              <a:buFontTx/>
              <a:buNone/>
              <a:defRPr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algn="l"/>
            <a:r>
              <a:rPr lang="en-US" sz="48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This can be used as an “inside front cover” slide</a:t>
            </a: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3754D87-4511-384D-A806-1D6F79610C89}"/>
              </a:ext>
            </a:extLst>
          </p:cNvPr>
          <p:cNvSpPr/>
          <p:nvPr userDrawn="1"/>
        </p:nvSpPr>
        <p:spPr>
          <a:xfrm>
            <a:off x="-18854" y="5531268"/>
            <a:ext cx="9313682" cy="135039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03D125E4-C70F-9648-9ABC-DED5F67CDBDF}"/>
              </a:ext>
            </a:extLst>
          </p:cNvPr>
          <p:cNvSpPr/>
          <p:nvPr userDrawn="1"/>
        </p:nvSpPr>
        <p:spPr>
          <a:xfrm rot="10800000">
            <a:off x="2887462" y="-20792"/>
            <a:ext cx="9313682" cy="135039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D3DA46B-EEEF-2042-8364-F3A49F9A5B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80" y="5312713"/>
            <a:ext cx="5242380" cy="105139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E0FBA-0EFF-FB4A-9DA8-F8A7D16A04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6213" y="2924175"/>
            <a:ext cx="9207500" cy="1978025"/>
          </a:xfrm>
        </p:spPr>
        <p:txBody>
          <a:bodyPr/>
          <a:lstStyle>
            <a:lvl1pPr marL="0" indent="0">
              <a:buFontTx/>
              <a:buNone/>
              <a:defRPr sz="2400" baseline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Additional copy here</a:t>
            </a:r>
          </a:p>
        </p:txBody>
      </p:sp>
    </p:spTree>
    <p:extLst>
      <p:ext uri="{BB962C8B-B14F-4D97-AF65-F5344CB8AC3E}">
        <p14:creationId xmlns:p14="http://schemas.microsoft.com/office/powerpoint/2010/main" val="182734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89230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bullet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2969659"/>
          </a:xfrm>
        </p:spPr>
        <p:txBody>
          <a:bodyPr>
            <a:normAutofit/>
          </a:bodyPr>
          <a:lstStyle>
            <a:lvl1pPr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  <a:lvl2pPr marL="685800" indent="-228600">
              <a:buSzPct val="80000"/>
              <a:buFont typeface="STIXGeneral-Regular" pitchFamily="2" charset="2"/>
              <a:buChar char="⎯"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This is a bullet point with no indent</a:t>
            </a:r>
          </a:p>
          <a:p>
            <a:pPr lvl="0"/>
            <a:r>
              <a:rPr lang="en-US" dirty="0"/>
              <a:t>And this is a second bullet point</a:t>
            </a:r>
          </a:p>
          <a:p>
            <a:pPr lvl="1"/>
            <a:r>
              <a:rPr lang="en-US" dirty="0"/>
              <a:t>Sub bullet point number 1</a:t>
            </a:r>
          </a:p>
          <a:p>
            <a:pPr lvl="1"/>
            <a:r>
              <a:rPr lang="en-US" dirty="0"/>
              <a:t>Sub bullet point number 2</a:t>
            </a:r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82A45F6D-9E7B-A346-8C5B-10D7F792DD2F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2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slide with small bullets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8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  <a:lvl2pPr marL="685800" indent="-228600">
              <a:buFont typeface="STIXGeneral-Regular" pitchFamily="2" charset="2"/>
              <a:buChar char="⎯"/>
              <a:defRPr sz="28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This text may be hard to read at a distance</a:t>
            </a:r>
          </a:p>
          <a:p>
            <a:pPr lvl="0"/>
            <a:r>
              <a:rPr lang="en-US" dirty="0"/>
              <a:t>This is a bullet point with no indent</a:t>
            </a:r>
          </a:p>
          <a:p>
            <a:pPr lvl="0"/>
            <a:r>
              <a:rPr lang="en-US" dirty="0"/>
              <a:t>And this is a second bullet point</a:t>
            </a:r>
          </a:p>
          <a:p>
            <a:pPr lvl="1"/>
            <a:r>
              <a:rPr lang="en-US" dirty="0"/>
              <a:t>Sub bullet point number 1</a:t>
            </a:r>
          </a:p>
          <a:p>
            <a:pPr lvl="1"/>
            <a:r>
              <a:rPr lang="en-US" dirty="0"/>
              <a:t>Sub bullet point number 2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370CB846-D647-0F43-ACA0-8403DBCB66EE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559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text and bullet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50392" y="3094801"/>
            <a:ext cx="10503408" cy="3082161"/>
          </a:xfrm>
        </p:spPr>
        <p:txBody>
          <a:bodyPr>
            <a:normAutofit/>
          </a:bodyPr>
          <a:lstStyle>
            <a:lvl1pPr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bullet point with no indent</a:t>
            </a:r>
          </a:p>
          <a:p>
            <a:pPr lvl="0"/>
            <a:r>
              <a:rPr lang="en-US" dirty="0"/>
              <a:t>And this is a second bullet point</a:t>
            </a:r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E0D80AC5-2E85-8F4E-BADB-9D7091579E88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E05FC7-FD31-F645-AA90-FB7D320710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0392" y="1546290"/>
            <a:ext cx="10515600" cy="1466850"/>
          </a:xfrm>
          <a:noFill/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copy that can be used on a slide above bullets as explanatory copy.</a:t>
            </a:r>
          </a:p>
        </p:txBody>
      </p:sp>
    </p:spTree>
    <p:extLst>
      <p:ext uri="{BB962C8B-B14F-4D97-AF65-F5344CB8AC3E}">
        <p14:creationId xmlns:p14="http://schemas.microsoft.com/office/powerpoint/2010/main" val="3813274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numbered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98171"/>
            <a:ext cx="10515600" cy="4478792"/>
          </a:xfrm>
        </p:spPr>
        <p:txBody>
          <a:bodyPr>
            <a:normAutofit/>
          </a:bodyPr>
          <a:lstStyle>
            <a:lvl1pPr marL="466344" indent="-461963">
              <a:lnSpc>
                <a:spcPct val="100000"/>
              </a:lnSpc>
              <a:buSzPct val="100000"/>
              <a:buFont typeface="+mj-lt"/>
              <a:buAutoNum type="arabicPeriod"/>
              <a:tabLst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numbered point with no indent</a:t>
            </a:r>
          </a:p>
          <a:p>
            <a:pPr lvl="0"/>
            <a:r>
              <a:rPr lang="en-US" dirty="0"/>
              <a:t>And this is a second numbered point</a:t>
            </a:r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73FE0150-EA06-4F42-9842-AABBD1BDA846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8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F12D51-1C6E-4C4E-81A3-CBA3B0EDF8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text slide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3669DE-2DAF-074C-AB4A-44ED714172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85088"/>
            <a:ext cx="10515600" cy="45918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ac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vitae. Duis </a:t>
            </a:r>
            <a:r>
              <a:rPr lang="en-US" dirty="0" err="1"/>
              <a:t>eu</a:t>
            </a:r>
            <a:r>
              <a:rPr lang="en-US" dirty="0"/>
              <a:t> dolor </a:t>
            </a:r>
            <a:r>
              <a:rPr lang="en-US" dirty="0" err="1"/>
              <a:t>eu</a:t>
            </a:r>
            <a:r>
              <a:rPr lang="en-US" dirty="0"/>
              <a:t> dui </a:t>
            </a:r>
            <a:r>
              <a:rPr lang="en-US" dirty="0" err="1"/>
              <a:t>tempor</a:t>
            </a:r>
            <a:r>
              <a:rPr lang="en-US" dirty="0"/>
              <a:t> cursus. </a:t>
            </a:r>
            <a:r>
              <a:rPr lang="en-US" dirty="0" err="1"/>
              <a:t>Phasellus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. Maecenas et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, id </a:t>
            </a:r>
            <a:r>
              <a:rPr lang="en-US" dirty="0" err="1"/>
              <a:t>tincidunt</a:t>
            </a:r>
            <a:r>
              <a:rPr lang="en-US" dirty="0"/>
              <a:t> ligula.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diam, vestibulum ac cursus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dignissim</a:t>
            </a:r>
            <a:r>
              <a:rPr lang="en-US" dirty="0"/>
              <a:t> vel diam.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interdum</a:t>
            </a:r>
            <a:r>
              <a:rPr lang="en-US" dirty="0"/>
              <a:t> vestibulum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3A3CE9-A76B-3441-9878-F92B331EA4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7C6A09-E4D9-C746-801D-666D86D655C3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FA53EE07-BCF4-514A-B3A4-048FBF44185C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00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F12D51-1C6E-4C4E-81A3-CBA3B0EDF8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a slide for a chart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3669DE-2DAF-074C-AB4A-44ED714172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85088"/>
            <a:ext cx="10515600" cy="45918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Chart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3A3CE9-A76B-3441-9878-F92B331EA4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7C6A09-E4D9-C746-801D-666D86D655C3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FA53EE07-BCF4-514A-B3A4-048FBF44185C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9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7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698" r:id="rId3"/>
    <p:sldLayoutId id="2147483710" r:id="rId4"/>
    <p:sldLayoutId id="2147483709" r:id="rId5"/>
    <p:sldLayoutId id="2147483708" r:id="rId6"/>
    <p:sldLayoutId id="2147483699" r:id="rId7"/>
    <p:sldLayoutId id="214748371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lois@amftrb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31642-282A-DEB5-3288-24379B2939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b="0" i="0" spc="-150" dirty="0">
                <a:solidFill>
                  <a:schemeClr val="bg2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Regulatory Trends III</a:t>
            </a:r>
            <a:br>
              <a:rPr lang="en-US" sz="4400" b="0" i="0" spc="-150" dirty="0">
                <a:solidFill>
                  <a:schemeClr val="bg2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sz="4400" b="0" i="0" spc="-150" dirty="0">
                <a:solidFill>
                  <a:schemeClr val="bg2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Licensure Requirements:</a:t>
            </a:r>
            <a:br>
              <a:rPr lang="en-US" sz="4400" b="0" i="0" spc="-150" dirty="0">
                <a:solidFill>
                  <a:schemeClr val="bg2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76FDCF-82BA-00D8-5C9B-4D0637486D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US" sz="2800" b="0" i="0" spc="-150" dirty="0">
                <a:solidFill>
                  <a:schemeClr val="bg2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Supervision</a:t>
            </a:r>
          </a:p>
          <a:p>
            <a:pPr algn="l"/>
            <a:r>
              <a:rPr lang="en-US" sz="2800" b="0" i="0" spc="-150" dirty="0">
                <a:solidFill>
                  <a:schemeClr val="bg2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Supervisor Competencies</a:t>
            </a:r>
          </a:p>
          <a:p>
            <a:pPr algn="l"/>
            <a:r>
              <a:rPr lang="en-US" sz="1800" spc="-150" dirty="0">
                <a:solidFill>
                  <a:schemeClr val="bg2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2022 Annual Meeting of State Delegates                                                                                     Copyright AMFTRB 2015</a:t>
            </a:r>
          </a:p>
          <a:p>
            <a:pPr algn="l"/>
            <a:endParaRPr lang="en-US" sz="1800" spc="-150" dirty="0">
              <a:solidFill>
                <a:schemeClr val="bg2">
                  <a:lumMod val="50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084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15CA-D951-6A39-FC11-8A69CA4B0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489230"/>
            <a:ext cx="10515600" cy="1081153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SUPERVISION TYPES:</a:t>
            </a:r>
            <a:br>
              <a:rPr lang="en-US" sz="4800" dirty="0"/>
            </a:br>
            <a:r>
              <a:rPr lang="en-US" sz="4800" dirty="0"/>
              <a:t>I. SUPERVISED INTERNSHIP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904C3-C597-A9FD-5AD8-3D71F6090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80653"/>
          </a:xfrm>
        </p:spPr>
        <p:txBody>
          <a:bodyPr>
            <a:normAutofit fontScale="32500" lnSpcReduction="20000"/>
          </a:bodyPr>
          <a:lstStyle/>
          <a:p>
            <a:pPr lvl="0"/>
            <a:r>
              <a:rPr lang="en-US" sz="6700" b="1" dirty="0">
                <a:latin typeface="+mj-lt"/>
              </a:rPr>
              <a:t>CLINICAL SKILL FOCUS</a:t>
            </a:r>
          </a:p>
          <a:p>
            <a:pPr lvl="0"/>
            <a:r>
              <a:rPr lang="en-US" sz="6700" b="1" dirty="0">
                <a:latin typeface="+mj-lt"/>
              </a:rPr>
              <a:t>EXAMINATION PREPARATION</a:t>
            </a:r>
          </a:p>
          <a:p>
            <a:pPr lvl="0"/>
            <a:r>
              <a:rPr lang="en-US" sz="6700" b="1" dirty="0">
                <a:latin typeface="+mj-lt"/>
              </a:rPr>
              <a:t>PRE-GRADUATION</a:t>
            </a:r>
          </a:p>
          <a:p>
            <a:pPr lvl="0"/>
            <a:r>
              <a:rPr lang="en-US" sz="6700" b="1" dirty="0">
                <a:latin typeface="+mj-lt"/>
              </a:rPr>
              <a:t>INDIVIDUAL, GROUP, LIVE, INTERACTIVE</a:t>
            </a:r>
          </a:p>
          <a:p>
            <a:pPr lvl="0"/>
            <a:r>
              <a:rPr lang="en-US" sz="6700" b="1" dirty="0">
                <a:latin typeface="+mj-lt"/>
              </a:rPr>
              <a:t>ONSITE, OFF SITE</a:t>
            </a:r>
          </a:p>
          <a:p>
            <a:pPr lvl="0"/>
            <a:r>
              <a:rPr lang="en-US" sz="6700" b="1" dirty="0">
                <a:latin typeface="+mj-lt"/>
              </a:rPr>
              <a:t>MULTIPLE SUPERVISORS</a:t>
            </a:r>
          </a:p>
          <a:p>
            <a:pPr lvl="0"/>
            <a:r>
              <a:rPr lang="en-US" sz="6700" b="1" dirty="0">
                <a:latin typeface="+mj-lt"/>
              </a:rPr>
              <a:t>DISTANCE, ONLINE</a:t>
            </a:r>
          </a:p>
          <a:p>
            <a:pPr lvl="0"/>
            <a:r>
              <a:rPr lang="en-US" sz="6700" b="1" dirty="0">
                <a:latin typeface="+mj-lt"/>
              </a:rPr>
              <a:t>DEFINED BY TRAINING PROGRAM</a:t>
            </a:r>
          </a:p>
          <a:p>
            <a:pPr lvl="0"/>
            <a:r>
              <a:rPr lang="en-US" sz="6700" b="1" dirty="0">
                <a:latin typeface="+mj-lt"/>
              </a:rPr>
              <a:t>AAMFT APPROVED SUPERVISOR</a:t>
            </a:r>
          </a:p>
          <a:p>
            <a:pPr lvl="0"/>
            <a:r>
              <a:rPr lang="en-US" sz="6700" b="1" dirty="0">
                <a:latin typeface="+mj-lt"/>
              </a:rPr>
              <a:t>TRAINING OF SUPERVISOR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73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538DA-7628-3989-4FE3-300A63370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II. SUPERVISION FOR LICENSURE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F4C41-F79B-9D0B-9E4F-ED9A2EAF6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881"/>
            <a:ext cx="10515600" cy="4146545"/>
          </a:xfrm>
        </p:spPr>
        <p:txBody>
          <a:bodyPr>
            <a:normAutofit/>
          </a:bodyPr>
          <a:lstStyle/>
          <a:p>
            <a:pPr lvl="0"/>
            <a:r>
              <a:rPr lang="en-US" sz="2800" b="1" dirty="0"/>
              <a:t>MULTI – FOCUSED </a:t>
            </a:r>
            <a:endParaRPr lang="en-US" sz="2000" b="1" dirty="0"/>
          </a:p>
          <a:p>
            <a:pPr lvl="1"/>
            <a:r>
              <a:rPr lang="en-US" sz="2400" b="1" dirty="0"/>
              <a:t>PRACTICE SKILLS </a:t>
            </a:r>
            <a:endParaRPr lang="en-US" sz="1800" b="1" dirty="0"/>
          </a:p>
          <a:p>
            <a:pPr lvl="1"/>
            <a:r>
              <a:rPr lang="en-US" sz="2400" b="1" dirty="0"/>
              <a:t>REGULATORY KNOWLEDGE &amp; REQUIREMENTS</a:t>
            </a:r>
            <a:endParaRPr lang="en-US" sz="1800" b="1" dirty="0"/>
          </a:p>
          <a:p>
            <a:pPr lvl="1"/>
            <a:r>
              <a:rPr lang="en-US" sz="2400" b="1" dirty="0"/>
              <a:t>EXAMINATION PREPARATION</a:t>
            </a:r>
            <a:endParaRPr lang="en-US" sz="1800" b="1" dirty="0"/>
          </a:p>
          <a:p>
            <a:pPr lvl="0"/>
            <a:r>
              <a:rPr lang="en-US" sz="2800" b="1" dirty="0"/>
              <a:t>INDIVIDUAL, GROUP</a:t>
            </a:r>
            <a:endParaRPr lang="en-US" sz="2000" b="1" dirty="0"/>
          </a:p>
          <a:p>
            <a:pPr lvl="0"/>
            <a:r>
              <a:rPr lang="en-US" sz="2800" b="1" dirty="0"/>
              <a:t>ONLINE</a:t>
            </a:r>
            <a:endParaRPr lang="en-US" sz="2000" b="1" dirty="0"/>
          </a:p>
          <a:p>
            <a:pPr lvl="0"/>
            <a:r>
              <a:rPr lang="en-US" sz="2800" b="1" dirty="0"/>
              <a:t>EMPLOYER PROVIDED, SELF PAID</a:t>
            </a:r>
            <a:endParaRPr lang="en-US" sz="2000" b="1" dirty="0"/>
          </a:p>
          <a:p>
            <a:pPr lvl="0"/>
            <a:r>
              <a:rPr lang="en-US" sz="2800" b="1" dirty="0"/>
              <a:t>VARIOUS CRITERIA SET BY STATE REGULATIONS</a:t>
            </a:r>
            <a:endParaRPr lang="en-US" sz="20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721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27C0C-5B08-51E0-0A43-68552E618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III. SUPERVISION OF DISCIPLINED PRACTITIONERS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AB2F4-288A-F59E-A016-57B409F6B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MULTI ROLES – TO STATE, TO PROTECT THE PUBLIC, TO THE PRACTITIONER UNDER STIPULATION, ASSESSMENT OF PRACTITIONER</a:t>
            </a:r>
          </a:p>
          <a:p>
            <a:pPr lvl="0"/>
            <a:r>
              <a:rPr lang="en-US" b="1" dirty="0"/>
              <a:t>TRAINING PROGRAMS FOR</a:t>
            </a:r>
          </a:p>
          <a:p>
            <a:pPr lvl="0"/>
            <a:r>
              <a:rPr lang="en-US" b="1" dirty="0"/>
              <a:t>GUIDELINES FROM STATE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094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837A7-29FE-EAFF-0D5D-7F1DC3D8E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IV. SUPERVISION AS PART OF COMPETENCE ASSURANCE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CF27E-5DBA-0E2B-1534-4802E71B6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GAINING LICENSE AFTER A DISCIPLINARY ACTION</a:t>
            </a:r>
          </a:p>
          <a:p>
            <a:pPr lvl="0"/>
            <a:r>
              <a:rPr lang="en-US" b="1" dirty="0"/>
              <a:t>RE-LICENSING AFTER LAPSED LICENSE </a:t>
            </a:r>
          </a:p>
          <a:p>
            <a:pPr lvl="0"/>
            <a:r>
              <a:rPr lang="en-US" b="1" dirty="0"/>
              <a:t>SECOND STEP AFTER CONCERNS RAISED FROM RETESTING. </a:t>
            </a:r>
          </a:p>
          <a:p>
            <a:pPr lvl="0"/>
            <a:r>
              <a:rPr lang="en-US" b="1" dirty="0"/>
              <a:t> FAILING TEST MULTIPLE TIMES</a:t>
            </a:r>
          </a:p>
          <a:p>
            <a:pPr lvl="0"/>
            <a:r>
              <a:rPr lang="en-US" b="1" dirty="0"/>
              <a:t>FOR IMPAIRED PROFESSIONALS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801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A033D-ECCA-802C-F439-6F8649AE7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V. SUPERVISION AS PART OF CONTINUING COMPETENCE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0387D-199A-1EF4-EE0B-8D150BD62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/>
              <a:t>REQUIRED</a:t>
            </a:r>
          </a:p>
          <a:p>
            <a:pPr lvl="0"/>
            <a:r>
              <a:rPr lang="en-US" b="1" dirty="0"/>
              <a:t>ASSESSMENT OF SKILLS</a:t>
            </a:r>
          </a:p>
          <a:p>
            <a:pPr lvl="0"/>
            <a:r>
              <a:rPr lang="en-US" b="1" dirty="0"/>
              <a:t>TRAINING FOR NEW SKILLS WHICH HAVE EMERGED AS IMPORTANT e.g. CULTURAL AWARENESS, NEW OR CHANGED REGULATIONS</a:t>
            </a:r>
          </a:p>
          <a:p>
            <a:pPr lvl="0"/>
            <a:r>
              <a:rPr lang="en-US" b="1" dirty="0"/>
              <a:t>ETHICS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104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6BC4-A35B-FC46-B517-B633C8180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VI. SUPERVISION TRANSITION FROM STUDENT/TRAINER TO COLLEGIAL LIFE LONG/CAREER LONG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42140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A34F2-489F-7EF7-069A-3ACD830B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PRACTICE ANALYSIS</a:t>
            </a:r>
            <a:br>
              <a:rPr lang="en-US" dirty="0"/>
            </a:br>
            <a:r>
              <a:rPr lang="en-US" dirty="0"/>
              <a:t>PRIMARY GOAL WAS TO IDENTIFY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D5C14-7472-FAD4-5C7C-EE4B40EA7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THE TASKS PERFORMED BY SUPERVISORS ACROSS THE RANGE OF SETTINGS IN WHICH SUPERVISORS WORK</a:t>
            </a:r>
          </a:p>
          <a:p>
            <a:pPr lvl="0"/>
            <a:r>
              <a:rPr lang="en-US" b="1" dirty="0"/>
              <a:t>THE KNOWLEDGE NEEDED TO PERFORM THOSE TASKS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43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DB3B3-66A3-67F5-7159-103CBF3B7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Clinical Supervision of Psychotherapy Competencies Scale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6D5BC-F09A-362B-D9B1-C08432AF7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81753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CSPCS Seven Domains</a:t>
            </a:r>
            <a:b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◦</a:t>
            </a:r>
            <a:r>
              <a:rPr lang="en-US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1) Supervision Relationship &amp; Process</a:t>
            </a:r>
            <a:b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◦</a:t>
            </a:r>
            <a:r>
              <a:rPr lang="en-US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2) Ethical &amp; Legal</a:t>
            </a:r>
            <a:b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◦</a:t>
            </a:r>
            <a:r>
              <a:rPr lang="en-US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3) Pragmatics</a:t>
            </a:r>
            <a:b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◦</a:t>
            </a:r>
            <a:r>
              <a:rPr lang="en-US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4) Methods, Techniques, Theory of Psychotherapy</a:t>
            </a:r>
            <a:endParaRPr lang="en-US" dirty="0">
              <a:solidFill>
                <a:srgbClr val="000000"/>
              </a:solidFill>
              <a:latin typeface="LucidaSansUnicode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   </a:t>
            </a:r>
            <a:r>
              <a:rPr lang="en-US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◦</a:t>
            </a:r>
            <a:r>
              <a:rPr lang="en-US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5) Methods, Techniques, Theory of Supervision</a:t>
            </a:r>
            <a:b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   </a:t>
            </a:r>
            <a:r>
              <a:rPr lang="en-US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◦</a:t>
            </a:r>
            <a:r>
              <a:rPr lang="en-US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6) Evaluation &amp; Assessment</a:t>
            </a:r>
            <a:b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</a:br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   </a:t>
            </a:r>
            <a:r>
              <a:rPr lang="en-US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◦</a:t>
            </a:r>
            <a:r>
              <a:rPr lang="en-US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</a:rPr>
              <a:t>7) Personal &amp; Professional Development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156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1843B-877F-9FEA-5D49-11A938405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1) Supervision Relationship &amp; Process (24 Tasks)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660C4-21CE-FC5B-12CE-589BDBCA3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86901"/>
          </a:xfrm>
        </p:spPr>
        <p:txBody>
          <a:bodyPr>
            <a:normAutofit fontScale="25000" lnSpcReduction="200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285750" algn="l"/>
              </a:tabLst>
            </a:pPr>
            <a:r>
              <a:rPr lang="en-US" sz="112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01.20: Ensure that the power in the supervisory relationship is used in a fair, non-abusive manner.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285750" algn="l"/>
              </a:tabLst>
            </a:pPr>
            <a:endParaRPr lang="en-US" sz="1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◦</a:t>
            </a:r>
            <a:r>
              <a:rPr lang="en-US" sz="112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92% rated as “Critically Important” </a:t>
            </a:r>
            <a:r>
              <a:rPr lang="en-US" sz="112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◦</a:t>
            </a:r>
            <a:r>
              <a:rPr lang="en-US" sz="112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82% perform this task “Repetitively” 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285750" algn="l"/>
              </a:tabLst>
            </a:pPr>
            <a:r>
              <a:rPr lang="en-US" sz="112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01.05: Provide a supportive environment for the supervisee. 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285750" algn="l"/>
              </a:tabLst>
            </a:pPr>
            <a:endParaRPr lang="en-US" sz="1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◦</a:t>
            </a:r>
            <a:r>
              <a:rPr lang="en-US" sz="112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88% rated as “Critically Important</a:t>
            </a:r>
            <a:r>
              <a:rPr lang="en-US" sz="11200" dirty="0">
                <a:solidFill>
                  <a:srgbClr val="000000"/>
                </a:solidFill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88% perform this task ”Repetitively”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285750" algn="l"/>
              </a:tabLst>
            </a:pPr>
            <a:r>
              <a:rPr lang="en-US" sz="112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01.16: Demonstrate knowledge of the literature about the supervisory alliance. </a:t>
            </a:r>
            <a:endParaRPr lang="en-US" sz="1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◦</a:t>
            </a:r>
            <a:r>
              <a:rPr lang="en-US" sz="112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6% rated as “Slightly Important” </a:t>
            </a:r>
            <a:r>
              <a:rPr lang="en-US" sz="112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◦</a:t>
            </a:r>
            <a:r>
              <a:rPr lang="en-US" sz="112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12% perform this task “Rarely” </a:t>
            </a:r>
            <a:endParaRPr lang="en-US" sz="1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817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49752-442F-4627-621B-BE951A8A2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2) Ethical &amp; Legal (26 Tasks)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57394-6B0E-A2A5-09DF-FEE345226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6330"/>
            <a:ext cx="10515600" cy="4388122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8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02.04: Ensure that supervisees are aware of their responsibility to report threat of violence (e.g. Tarasoff).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◦</a:t>
            </a:r>
            <a:r>
              <a:rPr lang="en-US" sz="28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92% rated as “Critically Important” </a:t>
            </a:r>
            <a:r>
              <a:rPr lang="en-US" sz="28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◦</a:t>
            </a:r>
            <a:r>
              <a:rPr lang="en-US" sz="28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29% perform this task 	“Repetitively”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8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02.11: Ensure that supervisees are aware of their responsibility to report child abuse.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◦</a:t>
            </a:r>
            <a:r>
              <a:rPr lang="en-US" sz="28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92% rated as “Critically Important” </a:t>
            </a:r>
            <a:r>
              <a:rPr lang="en-US" sz="28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◦</a:t>
            </a:r>
            <a:r>
              <a:rPr lang="en-US" sz="28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33% perform this task 	“Repetitively”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8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02.21: Ensure that supervisees develop a model for ethical decision-making.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◦</a:t>
            </a:r>
            <a:r>
              <a:rPr lang="en-US" sz="28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4% rated as ”Slightly Important” </a:t>
            </a:r>
            <a:r>
              <a:rPr lang="en-US" sz="2800" dirty="0">
                <a:solidFill>
                  <a:srgbClr val="70A075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◦</a:t>
            </a:r>
            <a:r>
              <a:rPr lang="en-US" sz="2800" dirty="0">
                <a:solidFill>
                  <a:srgbClr val="70A075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LucidaSansUnicode"/>
                <a:ea typeface="Times New Roman" panose="02020603050405020304" pitchFamily="18" charset="0"/>
                <a:cs typeface="Times New Roman" panose="02020603050405020304" pitchFamily="18" charset="0"/>
              </a:rPr>
              <a:t>10% perform this task “Rarely”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30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0575A-7A98-764B-E359-DF456289E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3) Pragmatics  (9 Tasks)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FA956-D387-2ED1-3ED3-C1A9FDF36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663"/>
            <a:ext cx="10515600" cy="4349931"/>
          </a:xfrm>
        </p:spPr>
        <p:txBody>
          <a:bodyPr>
            <a:normAutofit fontScale="925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3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03.07: Recognize and understand the various contexts in which supervision occurs. </a:t>
            </a:r>
            <a:endParaRPr lang="en-US" sz="3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61% rated as “Critically Important” </a:t>
            </a:r>
            <a:r>
              <a:rPr lang="en-US" sz="30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3% “Never” perform this task 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3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03.01: Develop a supervisory contract that is comprehensive and specific. </a:t>
            </a:r>
            <a:endParaRPr lang="en-US" sz="3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58% rated as “Critically Important” </a:t>
            </a:r>
            <a:r>
              <a:rPr lang="en-US" sz="30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8% ”Never” perform this task 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3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03.03: Ensure supervisees can use information technology systems related to practice. </a:t>
            </a:r>
            <a:endParaRPr lang="en-US" sz="3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8% rated as “Not Important” </a:t>
            </a:r>
            <a:r>
              <a:rPr lang="en-US" sz="30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8% “Never” perform this task </a:t>
            </a:r>
            <a:endParaRPr lang="en-US" sz="3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11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106A4-8A06-D68E-4F71-E906AFBD8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4) Methods, Techniques, Theory of Psychotherapy (11 Tasks)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C8654-1DD1-47F7-5EEF-AF97B5D22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6718"/>
          </a:xfrm>
        </p:spPr>
        <p:txBody>
          <a:bodyPr>
            <a:normAutofit fontScale="92500" lnSpcReduction="200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04.03: Assist supervisees in developing case conceptualization skills, including appropriate diagnoses. </a:t>
            </a:r>
            <a:endParaRPr lang="en-US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83% rated as “Critically Important” </a:t>
            </a: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64% perform this task 				“Repetitively”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endParaRPr lang="en-US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04.02: Demonstrate knowledge of clinical theory and practice. </a:t>
            </a:r>
            <a:endParaRPr lang="en-US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81% rated as “Critically Important” </a:t>
            </a: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81% perform this task    “Repetitively” 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04.09: Articulate the historical context of treatment.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6% rated as” Slightly Important”</a:t>
            </a: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6% “Never” perform this task </a:t>
            </a:r>
            <a:endParaRPr lang="en-US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654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C7EE1-C7E0-85B2-1C13-A62A5EB6E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5) Methods, Techniques, Theory of Supervision</a:t>
            </a:r>
            <a:br>
              <a:rPr lang="en-US" dirty="0"/>
            </a:br>
            <a:r>
              <a:rPr lang="en-US" dirty="0"/>
              <a:t>(22 Tasks)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9941B-0687-2060-5BAC-CAD4EC526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908969"/>
          </a:xfrm>
        </p:spPr>
        <p:txBody>
          <a:bodyPr>
            <a:normAutofit fontScale="77500" lnSpcReduction="200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05.04: Establish procedures with supervisees for handling crisis situations. </a:t>
            </a: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75% rated as “Critically Important” </a:t>
            </a: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58% perform this task “Repetitively”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05.12: Provide timely consultation and guidance about moral, legal, and ethical dilemmas. </a:t>
            </a: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72% rated as “Critically Important” </a:t>
            </a: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64% perform this task “Repetitively” 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05.11: Articulate the various models of supervision. </a:t>
            </a: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6% rated as ”Not Important” </a:t>
            </a: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6% “Never” perform this task </a:t>
            </a: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62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83FC-300E-15B5-3F42-C8E5EFB97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6) Evaluation &amp; Assessment (19 Tasks)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382D7-13DB-716F-2697-E4E5709DA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881"/>
            <a:ext cx="10515600" cy="4131210"/>
          </a:xfrm>
        </p:spPr>
        <p:txBody>
          <a:bodyPr>
            <a:normAutofit fontScale="92500" lnSpcReduction="100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06.11: Establish procedures with supervisees for handling crisis situations. </a:t>
            </a:r>
            <a:endParaRPr lang="en-US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92% rated as “Critically Important” </a:t>
            </a: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55% perform this task “Repetitively” 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06.17: Provide regular positive feedback and encouragement. </a:t>
            </a:r>
            <a:endParaRPr lang="en-US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84% rated as “Critically Important” </a:t>
            </a: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84% perform this task “Repetitively” 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06.05: Solicit, document, and use client feedback. </a:t>
            </a:r>
            <a:endParaRPr lang="en-US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2% rated as “Not Important” </a:t>
            </a:r>
            <a:r>
              <a:rPr lang="en-US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4% “Never” perform this task </a:t>
            </a:r>
            <a:endParaRPr lang="en-US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44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CB757-80C2-20A8-757F-873D65635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7) Personal &amp; Professional Development (13 Tasks)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72855-88FE-DAF6-660D-5EC487DAF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881"/>
            <a:ext cx="10515600" cy="3896079"/>
          </a:xfrm>
        </p:spPr>
        <p:txBody>
          <a:bodyPr>
            <a:normAutofit fontScale="77500" lnSpcReduction="20000"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07.03: Demonstrate and help supervisees to develop the skills of empathy and acceptance specific to culturally diverse clients. </a:t>
            </a: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69% rated as “Critically Important” </a:t>
            </a: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29% perform this task “Repetitively”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07.13: Demonstrate an ability to cope with conflict that arises in the therapy relationship. </a:t>
            </a: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69% rated as “Critically Important” </a:t>
            </a: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33% perform this task “Repetitively” </a:t>
            </a:r>
          </a:p>
          <a:p>
            <a:pPr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07.08: Designate appropriate readings for supervisees. </a:t>
            </a: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2% rated as “Not Important” </a:t>
            </a:r>
            <a:r>
              <a:rPr lang="en-US" sz="3600" dirty="0">
                <a:solidFill>
                  <a:srgbClr val="70A075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◦ </a:t>
            </a:r>
            <a:r>
              <a:rPr lang="en-US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2% “Never” perform this task </a:t>
            </a:r>
            <a:endParaRPr lang="en-US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622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BC3684A-D788-B401-84FE-D0E0ABCF2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63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6EE75C-F222-199A-E692-7191691568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31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F5596-B0B9-4636-84DE-1CA97697E5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If you’d like more information, please contact  </a:t>
            </a:r>
            <a:r>
              <a:rPr lang="en-US" sz="4000" dirty="0">
                <a:hlinkClick r:id="rId2"/>
              </a:rPr>
              <a:t>lois@amftrb.org</a:t>
            </a:r>
            <a:r>
              <a:rPr lang="en-US" sz="4000" dirty="0"/>
              <a:t> 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50707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MFTRB">
      <a:dk1>
        <a:srgbClr val="2F3080"/>
      </a:dk1>
      <a:lt1>
        <a:srgbClr val="FFFFFF"/>
      </a:lt1>
      <a:dk2>
        <a:srgbClr val="128644"/>
      </a:dk2>
      <a:lt2>
        <a:srgbClr val="E7E6E6"/>
      </a:lt2>
      <a:accent1>
        <a:srgbClr val="2F3080"/>
      </a:accent1>
      <a:accent2>
        <a:srgbClr val="128644"/>
      </a:accent2>
      <a:accent3>
        <a:srgbClr val="E2CFB9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1054</Words>
  <Application>Microsoft Macintosh PowerPoint</Application>
  <PresentationFormat>Widescreen</PresentationFormat>
  <Paragraphs>109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Helvetica</vt:lpstr>
      <vt:lpstr>Helvetica Neue Medium</vt:lpstr>
      <vt:lpstr>LucidaSansUnicode</vt:lpstr>
      <vt:lpstr>STIXGeneral-Regular</vt:lpstr>
      <vt:lpstr>Symbol</vt:lpstr>
      <vt:lpstr>Times New Roman</vt:lpstr>
      <vt:lpstr>Verdana</vt:lpstr>
      <vt:lpstr>Office Theme</vt:lpstr>
      <vt:lpstr>Regulatory Trends III Licensure Requirements: </vt:lpstr>
      <vt:lpstr>SUPERVISION TYPES: I. SUPERVISED INTERNSHIP</vt:lpstr>
      <vt:lpstr>II. SUPERVISION FOR LICENSURE</vt:lpstr>
      <vt:lpstr>III. SUPERVISION OF DISCIPLINED PRACTITIONERS</vt:lpstr>
      <vt:lpstr>IV. SUPERVISION AS PART OF COMPETENCE ASSURANCE</vt:lpstr>
      <vt:lpstr>V. SUPERVISION AS PART OF CONTINUING COMPETENCE</vt:lpstr>
      <vt:lpstr>VI. SUPERVISION TRANSITION FROM STUDENT/TRAINER TO COLLEGIAL LIFE LONG/CAREER LONG RELATIONSHIPS</vt:lpstr>
      <vt:lpstr>PRACTICE ANALYSIS PRIMARY GOAL WAS TO IDENTIFY  </vt:lpstr>
      <vt:lpstr>Clinical Supervision of Psychotherapy Competencies Scale</vt:lpstr>
      <vt:lpstr>1) Supervision Relationship &amp; Process (24 Tasks)</vt:lpstr>
      <vt:lpstr>2) Ethical &amp; Legal (26 Tasks)</vt:lpstr>
      <vt:lpstr>3) Pragmatics  (9 Tasks)</vt:lpstr>
      <vt:lpstr>4) Methods, Techniques, Theory of Psychotherapy (11 Tasks)</vt:lpstr>
      <vt:lpstr>5) Methods, Techniques, Theory of Supervision (22 Tasks)</vt:lpstr>
      <vt:lpstr>6) Evaluation &amp; Assessment (19 Tasks)</vt:lpstr>
      <vt:lpstr>7) Personal &amp; Professional Development (13 Tasks)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PTC Annual Report</dc:title>
  <dc:creator>Vicki Gremelsbacker</dc:creator>
  <cp:lastModifiedBy>Lois Paff Bergen</cp:lastModifiedBy>
  <cp:revision>51</cp:revision>
  <dcterms:created xsi:type="dcterms:W3CDTF">2019-09-04T15:45:20Z</dcterms:created>
  <dcterms:modified xsi:type="dcterms:W3CDTF">2022-09-23T13:37:46Z</dcterms:modified>
</cp:coreProperties>
</file>