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524" r:id="rId1"/>
  </p:sldMasterIdLst>
  <p:notesMasterIdLst>
    <p:notesMasterId r:id="rId14"/>
  </p:notesMasterIdLst>
  <p:handoutMasterIdLst>
    <p:handoutMasterId r:id="rId15"/>
  </p:handoutMasterIdLst>
  <p:sldIdLst>
    <p:sldId id="264" r:id="rId2"/>
    <p:sldId id="320" r:id="rId3"/>
    <p:sldId id="327" r:id="rId4"/>
    <p:sldId id="336" r:id="rId5"/>
    <p:sldId id="343" r:id="rId6"/>
    <p:sldId id="340" r:id="rId7"/>
    <p:sldId id="344" r:id="rId8"/>
    <p:sldId id="341" r:id="rId9"/>
    <p:sldId id="337" r:id="rId10"/>
    <p:sldId id="339" r:id="rId11"/>
    <p:sldId id="342" r:id="rId12"/>
    <p:sldId id="329" r:id="rId13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8D2E"/>
    <a:srgbClr val="898D8D"/>
    <a:srgbClr val="4C8C2B"/>
    <a:srgbClr val="FF9933"/>
    <a:srgbClr val="008000"/>
    <a:srgbClr val="CC9900"/>
    <a:srgbClr val="32596C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30" autoAdjust="0"/>
    <p:restoredTop sz="65912" autoAdjust="0"/>
  </p:normalViewPr>
  <p:slideViewPr>
    <p:cSldViewPr>
      <p:cViewPr varScale="1">
        <p:scale>
          <a:sx n="110" d="100"/>
          <a:sy n="110" d="100"/>
        </p:scale>
        <p:origin x="150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804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9" d="100"/>
          <a:sy n="99" d="100"/>
        </p:scale>
        <p:origin x="352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77E72F-676D-2A44-92E5-B8D6EC3078B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3"/>
            <a:ext cx="3037840" cy="466434"/>
          </a:xfrm>
          <a:prstGeom prst="rect">
            <a:avLst/>
          </a:prstGeom>
        </p:spPr>
        <p:txBody>
          <a:bodyPr vert="horz" lIns="93140" tIns="46570" rIns="93140" bIns="46570" rtlCol="0"/>
          <a:lstStyle>
            <a:lvl1pPr algn="l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2DF836-4196-6249-B1AE-E29884B5C22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42" y="3"/>
            <a:ext cx="3037840" cy="466434"/>
          </a:xfrm>
          <a:prstGeom prst="rect">
            <a:avLst/>
          </a:prstGeom>
        </p:spPr>
        <p:txBody>
          <a:bodyPr vert="horz" lIns="93140" tIns="46570" rIns="93140" bIns="46570" rtlCol="0"/>
          <a:lstStyle>
            <a:lvl1pPr algn="r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EC50A77A-BA12-4490-90C3-CC63E49C92BF}" type="datetimeFigureOut">
              <a:rPr lang="en-US"/>
              <a:pPr>
                <a:defRPr/>
              </a:pPr>
              <a:t>9/2/2022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798746-45E2-FA48-A8B4-9E0394D6CD8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8829970"/>
            <a:ext cx="3037840" cy="466433"/>
          </a:xfrm>
          <a:prstGeom prst="rect">
            <a:avLst/>
          </a:prstGeom>
        </p:spPr>
        <p:txBody>
          <a:bodyPr vert="horz" lIns="93140" tIns="46570" rIns="93140" bIns="46570" rtlCol="0" anchor="b"/>
          <a:lstStyle>
            <a:lvl1pPr algn="l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C2AF68-5568-384A-97AD-CE1DAEA37E4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42" y="8829970"/>
            <a:ext cx="3037840" cy="466433"/>
          </a:xfrm>
          <a:prstGeom prst="rect">
            <a:avLst/>
          </a:prstGeom>
        </p:spPr>
        <p:txBody>
          <a:bodyPr vert="horz" lIns="93140" tIns="46570" rIns="93140" bIns="46570" rtlCol="0" anchor="b"/>
          <a:lstStyle>
            <a:lvl1pPr algn="r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AECE4352-3C42-413A-B2F7-1DCAFA5A8C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7978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42C40E42-5234-1045-8C01-3E89BCFEFB5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3037840" cy="464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40" tIns="46570" rIns="93140" bIns="4657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904FF6A2-12FB-464D-A715-2B7221C9064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4" y="2"/>
            <a:ext cx="3037840" cy="464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40" tIns="46570" rIns="93140" bIns="4657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EB82F7A7-2032-42C3-8664-C942B60F90E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96913"/>
            <a:ext cx="4645025" cy="34845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7" name="Rectangle 5">
            <a:extLst>
              <a:ext uri="{FF2B5EF4-FFF2-40B4-BE49-F238E27FC236}">
                <a16:creationId xmlns:a16="http://schemas.microsoft.com/office/drawing/2014/main" id="{79233A18-4637-F94D-8C9A-1377E44F3C5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3" y="4415794"/>
            <a:ext cx="5140960" cy="4183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40" tIns="46570" rIns="93140" bIns="465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8438" name="Rectangle 6">
            <a:extLst>
              <a:ext uri="{FF2B5EF4-FFF2-40B4-BE49-F238E27FC236}">
                <a16:creationId xmlns:a16="http://schemas.microsoft.com/office/drawing/2014/main" id="{84C47DB8-00A0-DC45-A314-1906EE0DF47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1583"/>
            <a:ext cx="3037840" cy="464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40" tIns="46570" rIns="93140" bIns="4657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439" name="Rectangle 7">
            <a:extLst>
              <a:ext uri="{FF2B5EF4-FFF2-40B4-BE49-F238E27FC236}">
                <a16:creationId xmlns:a16="http://schemas.microsoft.com/office/drawing/2014/main" id="{ED9CD9D9-CF74-764E-BA42-D2DFE83A59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4" y="8831583"/>
            <a:ext cx="3037840" cy="464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40" tIns="46570" rIns="93140" bIns="4657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B68F607F-2060-47AF-B7DF-6C569493E80D}" type="slidenum">
              <a:rPr lang="en-US" altLang="x-none"/>
              <a:pPr>
                <a:defRPr/>
              </a:pPr>
              <a:t>‹#›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3320063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8F607F-2060-47AF-B7DF-6C569493E80D}" type="slidenum">
              <a:rPr lang="en-US" altLang="x-none" smtClean="0"/>
              <a:pPr>
                <a:defRPr/>
              </a:pPr>
              <a:t>1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1092725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8F607F-2060-47AF-B7DF-6C569493E80D}" type="slidenum">
              <a:rPr lang="en-US" altLang="x-none" smtClean="0"/>
              <a:pPr>
                <a:defRPr/>
              </a:pPr>
              <a:t>2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3816370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lapse of unused funds was from $200K in salaries, $85K in travel funds, $6K for PSYPACT, and $6400 in misc. funds.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8F607F-2060-47AF-B7DF-6C569493E80D}" type="slidenum">
              <a:rPr lang="en-US" altLang="x-none" smtClean="0"/>
              <a:pPr>
                <a:defRPr/>
              </a:pPr>
              <a:t>3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3604655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8F607F-2060-47AF-B7DF-6C569493E80D}" type="slidenum">
              <a:rPr lang="en-US" altLang="x-none" smtClean="0"/>
              <a:pPr>
                <a:defRPr/>
              </a:pPr>
              <a:t>4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10503293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8F607F-2060-47AF-B7DF-6C569493E80D}" type="slidenum">
              <a:rPr lang="en-US" altLang="x-none" smtClean="0"/>
              <a:pPr>
                <a:defRPr/>
              </a:pPr>
              <a:t>5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12670861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8F607F-2060-47AF-B7DF-6C569493E80D}" type="slidenum">
              <a:rPr lang="en-US" altLang="x-none" smtClean="0"/>
              <a:pPr>
                <a:defRPr/>
              </a:pPr>
              <a:t>6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35270192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8F607F-2060-47AF-B7DF-6C569493E80D}" type="slidenum">
              <a:rPr lang="en-US" altLang="x-none" smtClean="0"/>
              <a:pPr>
                <a:defRPr/>
              </a:pPr>
              <a:t>7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17436863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8F607F-2060-47AF-B7DF-6C569493E80D}" type="slidenum">
              <a:rPr lang="en-US" altLang="x-none" smtClean="0"/>
              <a:pPr>
                <a:defRPr/>
              </a:pPr>
              <a:t>8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39987162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8F607F-2060-47AF-B7DF-6C569493E80D}" type="slidenum">
              <a:rPr lang="en-US" altLang="x-none" smtClean="0"/>
              <a:pPr>
                <a:defRPr/>
              </a:pPr>
              <a:t>9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18333007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8F607F-2060-47AF-B7DF-6C569493E80D}" type="slidenum">
              <a:rPr lang="en-US" altLang="x-none" smtClean="0"/>
              <a:pPr>
                <a:defRPr/>
              </a:pPr>
              <a:t>10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4309956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8F607F-2060-47AF-B7DF-6C569493E80D}" type="slidenum">
              <a:rPr lang="en-US" altLang="x-none" smtClean="0"/>
              <a:pPr>
                <a:defRPr/>
              </a:pPr>
              <a:t>11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21557265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8F607F-2060-47AF-B7DF-6C569493E80D}" type="slidenum">
              <a:rPr lang="en-US" altLang="x-none" smtClean="0"/>
              <a:pPr>
                <a:defRPr/>
              </a:pPr>
              <a:t>12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3111563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&amp; Content">
    <p:bg>
      <p:bgPr>
        <a:gradFill flip="none" rotWithShape="1">
          <a:gsLst>
            <a:gs pos="1948">
              <a:schemeClr val="tx1"/>
            </a:gs>
            <a:gs pos="13000">
              <a:schemeClr val="tx1"/>
            </a:gs>
            <a:gs pos="21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00049" y="228600"/>
            <a:ext cx="8293677" cy="83560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>
            <a:lvl1pPr>
              <a:defRPr sz="36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" y="1447800"/>
            <a:ext cx="8293677" cy="3962400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14350" indent="-171450">
              <a:buFont typeface="Calibri" panose="020F0502020204030204" pitchFamily="34" charset="0"/>
              <a:buChar char="−"/>
              <a:defRPr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57250" indent="-171450">
              <a:buFont typeface="Courier New" panose="02070309020205020404" pitchFamily="49" charset="0"/>
              <a:buChar char="o"/>
              <a:defRPr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200150" indent="-171450">
              <a:buFont typeface="Wingdings" panose="05000000000000000000" pitchFamily="2" charset="2"/>
              <a:buChar char="§"/>
              <a:defRPr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15B3E9-8458-4C9C-8C07-9042D23E05BB}"/>
              </a:ext>
            </a:extLst>
          </p:cNvPr>
          <p:cNvSpPr txBox="1"/>
          <p:nvPr userDrawn="1"/>
        </p:nvSpPr>
        <p:spPr>
          <a:xfrm>
            <a:off x="400049" y="5894733"/>
            <a:ext cx="381000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800" b="1" dirty="0">
                <a:solidFill>
                  <a:schemeClr val="bg2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AMFTRB 36</a:t>
            </a:r>
            <a:r>
              <a:rPr lang="en-US" sz="1800" b="1" baseline="30000" dirty="0">
                <a:solidFill>
                  <a:schemeClr val="bg2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th</a:t>
            </a:r>
            <a:r>
              <a:rPr lang="en-US" sz="1800" b="1" dirty="0">
                <a:solidFill>
                  <a:schemeClr val="bg2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Annual</a:t>
            </a:r>
          </a:p>
          <a:p>
            <a:r>
              <a:rPr lang="en-US" sz="1800" b="1" dirty="0">
                <a:solidFill>
                  <a:schemeClr val="bg2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Meeting of State Delegates</a:t>
            </a:r>
          </a:p>
          <a:p>
            <a:r>
              <a:rPr lang="en-US" sz="1200" b="1" dirty="0">
                <a:solidFill>
                  <a:schemeClr val="bg2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September 13-14, 2022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3A40883-E14A-4DC4-865B-F79B93B06646}"/>
              </a:ext>
            </a:extLst>
          </p:cNvPr>
          <p:cNvCxnSpPr>
            <a:cxnSpLocks/>
          </p:cNvCxnSpPr>
          <p:nvPr userDrawn="1"/>
        </p:nvCxnSpPr>
        <p:spPr>
          <a:xfrm>
            <a:off x="400049" y="1219200"/>
            <a:ext cx="8293677" cy="0"/>
          </a:xfrm>
          <a:prstGeom prst="line">
            <a:avLst/>
          </a:prstGeom>
          <a:ln>
            <a:solidFill>
              <a:srgbClr val="4C8C2B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" name="Rectangle 3"/>
          <p:cNvSpPr/>
          <p:nvPr userDrawn="1"/>
        </p:nvSpPr>
        <p:spPr>
          <a:xfrm>
            <a:off x="5867400" y="5987064"/>
            <a:ext cx="2895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Texas Behavioral Health</a:t>
            </a:r>
            <a:r>
              <a:rPr lang="en-US" sz="1600" b="1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Executive Council</a:t>
            </a: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Darrel D. Spinks, Executive Director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254" y="5885875"/>
            <a:ext cx="972125" cy="97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879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gradFill flip="none" rotWithShape="1">
          <a:gsLst>
            <a:gs pos="1948">
              <a:schemeClr val="tx1"/>
            </a:gs>
            <a:gs pos="13000">
              <a:schemeClr val="tx1"/>
            </a:gs>
            <a:gs pos="21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C15B3E9-8458-4C9C-8C07-9042D23E05BB}"/>
              </a:ext>
            </a:extLst>
          </p:cNvPr>
          <p:cNvSpPr txBox="1"/>
          <p:nvPr userDrawn="1"/>
        </p:nvSpPr>
        <p:spPr>
          <a:xfrm>
            <a:off x="400049" y="5819881"/>
            <a:ext cx="381000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800" b="1" dirty="0">
                <a:solidFill>
                  <a:schemeClr val="bg2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Psychological Association</a:t>
            </a:r>
          </a:p>
          <a:p>
            <a:r>
              <a:rPr lang="en-US" sz="1800" b="1" dirty="0">
                <a:solidFill>
                  <a:schemeClr val="bg2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of Greater West Texas</a:t>
            </a:r>
          </a:p>
          <a:p>
            <a:r>
              <a:rPr lang="en-US" sz="1800" b="1" dirty="0">
                <a:solidFill>
                  <a:schemeClr val="bg2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August </a:t>
            </a:r>
            <a:r>
              <a:rPr lang="en-US" sz="1800" b="1" baseline="0" dirty="0">
                <a:solidFill>
                  <a:schemeClr val="bg2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3, 2018</a:t>
            </a:r>
            <a:endParaRPr lang="en-US" sz="1800" b="1" dirty="0">
              <a:solidFill>
                <a:schemeClr val="bg2"/>
              </a:solidFill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5867400" y="5987064"/>
            <a:ext cx="2895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Texas State Board of Examiners of Psychologists</a:t>
            </a:r>
          </a:p>
          <a:p>
            <a:r>
              <a:rPr lang="en-US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Darrel D. Spinks, Executive Director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932" y="5891129"/>
            <a:ext cx="8382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538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395">
              <a:schemeClr val="tx1"/>
            </a:gs>
            <a:gs pos="0">
              <a:schemeClr val="tx1"/>
            </a:gs>
            <a:gs pos="21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253D467D-E197-44AF-8D25-1FE34B38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209366C-3D62-4A03-A3F2-AB1E43269F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8800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0315E5B-7531-4850-9E53-67055460003F}"/>
              </a:ext>
            </a:extLst>
          </p:cNvPr>
          <p:cNvSpPr/>
          <p:nvPr userDrawn="1"/>
        </p:nvSpPr>
        <p:spPr>
          <a:xfrm rot="5400000" flipH="1">
            <a:off x="4526343" y="948280"/>
            <a:ext cx="95201" cy="9147887"/>
          </a:xfrm>
          <a:prstGeom prst="rect">
            <a:avLst/>
          </a:prstGeom>
          <a:solidFill>
            <a:srgbClr val="4C8C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E75FD20-C6E3-428D-887C-54B1269122B7}"/>
              </a:ext>
            </a:extLst>
          </p:cNvPr>
          <p:cNvSpPr/>
          <p:nvPr userDrawn="1"/>
        </p:nvSpPr>
        <p:spPr>
          <a:xfrm rot="5400000">
            <a:off x="4913116" y="2840239"/>
            <a:ext cx="45719" cy="5608194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A07B84-89E2-477D-AB86-54A941D73B1B}"/>
              </a:ext>
            </a:extLst>
          </p:cNvPr>
          <p:cNvSpPr/>
          <p:nvPr userDrawn="1"/>
        </p:nvSpPr>
        <p:spPr>
          <a:xfrm flipV="1">
            <a:off x="-1068" y="5563129"/>
            <a:ext cx="9144003" cy="82382"/>
          </a:xfrm>
          <a:prstGeom prst="rect">
            <a:avLst/>
          </a:prstGeom>
          <a:solidFill>
            <a:srgbClr val="6965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A7D62DF-91FE-4144-8218-F37B1945FE25}"/>
              </a:ext>
            </a:extLst>
          </p:cNvPr>
          <p:cNvSpPr/>
          <p:nvPr userDrawn="1"/>
        </p:nvSpPr>
        <p:spPr>
          <a:xfrm rot="5400000" flipH="1">
            <a:off x="4878287" y="2829853"/>
            <a:ext cx="82382" cy="5608194"/>
          </a:xfrm>
          <a:prstGeom prst="rect">
            <a:avLst/>
          </a:prstGeom>
          <a:solidFill>
            <a:srgbClr val="F68D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83C294-23F4-461D-91C7-FF240B35CD5B}"/>
              </a:ext>
            </a:extLst>
          </p:cNvPr>
          <p:cNvSpPr/>
          <p:nvPr userDrawn="1"/>
        </p:nvSpPr>
        <p:spPr>
          <a:xfrm flipV="1">
            <a:off x="-1068" y="5550309"/>
            <a:ext cx="9144003" cy="95202"/>
          </a:xfrm>
          <a:prstGeom prst="rect">
            <a:avLst/>
          </a:prstGeom>
          <a:solidFill>
            <a:srgbClr val="898D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0411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528" r:id="rId1"/>
    <p:sldLayoutId id="2147484529" r:id="rId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5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xasattorneygeneral.gov/human-trafficking-section/be-one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texasattorneygeneral.gov/human-trafficking-section/human-trafficking-prosecutions/statewide-efforts-combat-traffickin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hec.texas.gov/online-license-renewal-system/index.htm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hs.texas.gov/sites/default/files/documents/services/safety/human-trafficking/human-trafficking-training-standards.pdf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24A12-C6E1-43D9-8332-FFE3AF966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800" dirty="0"/>
              <a:t>The Role of Regulatory Agencies in </a:t>
            </a:r>
            <a:br>
              <a:rPr lang="en-US" sz="2800" dirty="0"/>
            </a:br>
            <a:r>
              <a:rPr lang="en-US" sz="2800" dirty="0"/>
              <a:t>Preventing Human Trafficking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91F2B69-4245-4CFA-9C6C-2DE7A09CB9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endParaRPr lang="en-US" dirty="0"/>
          </a:p>
        </p:txBody>
      </p:sp>
      <p:pic>
        <p:nvPicPr>
          <p:cNvPr id="5" name="Content Placeholder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621318"/>
            <a:ext cx="3200400" cy="347776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163" y="1836203"/>
            <a:ext cx="3048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923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BHEC and what does it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0" dirty="0"/>
              <a:t>The Texas Behavioral Health Executive Council (“Council”) was created by the 86th Legislature in 2019 following consecutive Sunset reviews in 2017 and 2019. </a:t>
            </a:r>
          </a:p>
          <a:p>
            <a:r>
              <a:rPr lang="en-US" b="0" dirty="0"/>
              <a:t>The Council consists of the:</a:t>
            </a:r>
          </a:p>
          <a:p>
            <a:pPr lvl="1"/>
            <a:r>
              <a:rPr lang="en-US" b="0" dirty="0"/>
              <a:t> Texas State Board of Examiners of Marriage and Family Therapists</a:t>
            </a:r>
          </a:p>
          <a:p>
            <a:pPr lvl="1"/>
            <a:r>
              <a:rPr lang="en-US" b="0" dirty="0"/>
              <a:t>Texas State Board of Examiners of Professional Counselors</a:t>
            </a:r>
          </a:p>
          <a:p>
            <a:pPr lvl="1"/>
            <a:r>
              <a:rPr lang="en-US" b="0" dirty="0"/>
              <a:t>Texas State Board of Examiners of Psychologists</a:t>
            </a:r>
          </a:p>
          <a:p>
            <a:pPr lvl="1"/>
            <a:r>
              <a:rPr lang="en-US" b="0" dirty="0"/>
              <a:t>Texas State Board of Social Worker Examiners.</a:t>
            </a:r>
          </a:p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816345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BHEC by the numbers…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Number of licensees (as of 6/30/22):</a:t>
            </a:r>
          </a:p>
          <a:p>
            <a:pPr marL="0" indent="0">
              <a:buNone/>
            </a:pPr>
            <a:endParaRPr lang="en-US" b="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br>
              <a:rPr lang="en-US" b="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b="0" dirty="0">
              <a:cs typeface="Times New Roman" panose="02020603050405020304" pitchFamily="18" charset="0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2553EBAC-2FF0-048C-E5A5-8BAB39077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7587277"/>
              </p:ext>
            </p:extLst>
          </p:nvPr>
        </p:nvGraphicFramePr>
        <p:xfrm>
          <a:off x="1257300" y="2324100"/>
          <a:ext cx="6629400" cy="224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4700">
                  <a:extLst>
                    <a:ext uri="{9D8B030D-6E8A-4147-A177-3AD203B41FA5}">
                      <a16:colId xmlns:a16="http://schemas.microsoft.com/office/drawing/2014/main" val="950755871"/>
                    </a:ext>
                  </a:extLst>
                </a:gridCol>
                <a:gridCol w="3314700">
                  <a:extLst>
                    <a:ext uri="{9D8B030D-6E8A-4147-A177-3AD203B41FA5}">
                      <a16:colId xmlns:a16="http://schemas.microsoft.com/office/drawing/2014/main" val="3522275463"/>
                    </a:ext>
                  </a:extLst>
                </a:gridCol>
              </a:tblGrid>
              <a:tr h="1104900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12,419 LCSWs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13,546 LMSWs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4,356 LBSWs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US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287338" algn="l">
                        <a:buFont typeface="Arial" panose="020B0604020202020204" pitchFamily="34" charset="0"/>
                        <a:buNone/>
                      </a:pPr>
                      <a:r>
                        <a:rPr lang="en-US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30,321 Total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27,242 LPCs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5,013 LPC Associates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US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US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287338" algn="l">
                        <a:buFont typeface="Arial" panose="020B0604020202020204" pitchFamily="34" charset="0"/>
                        <a:buNone/>
                      </a:pPr>
                      <a:r>
                        <a:rPr lang="en-US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32,255 Total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9950245"/>
                  </a:ext>
                </a:extLst>
              </a:tr>
              <a:tr h="1104900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3,870 LMFTs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632 LMFT Associates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US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US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287338" algn="l">
                        <a:buFont typeface="Arial" panose="020B0604020202020204" pitchFamily="34" charset="0"/>
                        <a:buNone/>
                      </a:pPr>
                      <a:r>
                        <a:rPr lang="en-US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4,502 Total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6,164 Psychologists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922 LPAs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4,143 LSSPs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US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287338" algn="l">
                        <a:buFont typeface="Arial" panose="020B0604020202020204" pitchFamily="34" charset="0"/>
                        <a:buNone/>
                      </a:pPr>
                      <a:r>
                        <a:rPr lang="en-US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11,229 Total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7345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3912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Human Trafficking in Texas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0" dirty="0">
                <a:ea typeface="Calibri" panose="020F0502020204030204" pitchFamily="34" charset="0"/>
                <a:cs typeface="Times New Roman" panose="02020603050405020304" pitchFamily="18" charset="0"/>
              </a:rPr>
              <a:t>Human Trafficking </a:t>
            </a:r>
            <a:r>
              <a:rPr lang="en-US" b="0" i="0" dirty="0">
                <a:effectLst/>
              </a:rPr>
              <a:t>affects both adults and children, men and women, and people from all parts of Texas, the United States, and around the world, and has been a </a:t>
            </a:r>
            <a:r>
              <a:rPr lang="en-US" b="0" dirty="0">
                <a:ea typeface="Calibri" panose="020F0502020204030204" pitchFamily="34" charset="0"/>
                <a:cs typeface="Times New Roman" panose="02020603050405020304" pitchFamily="18" charset="0"/>
              </a:rPr>
              <a:t>major focus of the Texas legislature since at least 2007 (80</a:t>
            </a:r>
            <a:r>
              <a:rPr lang="en-US" b="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b="0" dirty="0">
                <a:ea typeface="Calibri" panose="020F0502020204030204" pitchFamily="34" charset="0"/>
                <a:cs typeface="Times New Roman" panose="02020603050405020304" pitchFamily="18" charset="0"/>
              </a:rPr>
              <a:t> Legislature).</a:t>
            </a:r>
          </a:p>
          <a:p>
            <a:pPr marL="0" indent="0">
              <a:buNone/>
            </a:pPr>
            <a:endParaRPr lang="en-US" b="0" i="0" dirty="0">
              <a:effectLst/>
            </a:endParaRPr>
          </a:p>
          <a:p>
            <a:pPr marL="0" indent="0">
              <a:buNone/>
            </a:pPr>
            <a:r>
              <a:rPr lang="en-US" b="0" i="0" dirty="0">
                <a:effectLst/>
              </a:rPr>
              <a:t>In 2019, Texas had the second-highest reported cases of human trafficking, according to the National Human Trafficking Hotline (Hotline Statistics | National Human Trafficking Hotline). </a:t>
            </a:r>
          </a:p>
          <a:p>
            <a:pPr marL="0" indent="0">
              <a:buNone/>
            </a:pPr>
            <a:endParaRPr lang="en-US" b="0" i="0" dirty="0">
              <a:effectLst/>
            </a:endParaRPr>
          </a:p>
          <a:p>
            <a:pPr marL="0" indent="0">
              <a:buNone/>
            </a:pPr>
            <a:r>
              <a:rPr lang="en-US" b="0" i="0" dirty="0">
                <a:effectLst/>
              </a:rPr>
              <a:t>For the past several years, Texas has been one of the leading states in the number of reported human trafficking cases.</a:t>
            </a:r>
            <a:r>
              <a:rPr lang="en-US" dirty="0"/>
              <a:t> </a:t>
            </a:r>
            <a:endParaRPr lang="en-US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85003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Human Trafficking in Texas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l">
              <a:buNone/>
            </a:pPr>
            <a:r>
              <a:rPr lang="en-US" b="0" i="0" dirty="0">
                <a:effectLst/>
              </a:rPr>
              <a:t>There are four major types of trafficking:</a:t>
            </a:r>
          </a:p>
          <a:p>
            <a:pPr marL="0" indent="0" algn="l">
              <a:buNone/>
            </a:pPr>
            <a:endParaRPr lang="en-US" b="0" i="0" dirty="0">
              <a:effectLst/>
            </a:endParaRPr>
          </a:p>
          <a:p>
            <a:pPr algn="l"/>
            <a:r>
              <a:rPr lang="en-US" b="0" i="0" dirty="0">
                <a:effectLst/>
              </a:rPr>
              <a:t>Adult Sex Trafficking - Trafficking of adults for sex by force, fraud, or coercion in strip clubs, brothels, massage parlors, street prostitution, or internet prostitution.</a:t>
            </a:r>
          </a:p>
          <a:p>
            <a:pPr algn="l"/>
            <a:endParaRPr lang="en-US" b="0" i="0" dirty="0">
              <a:effectLst/>
            </a:endParaRPr>
          </a:p>
          <a:p>
            <a:pPr algn="l"/>
            <a:r>
              <a:rPr lang="en-US" b="0" i="0" dirty="0">
                <a:effectLst/>
              </a:rPr>
              <a:t>Adult Labor Trafficking - Trafficking adults for labor by force, fraud, or coercion into industries, such as agriculture, food service, manufacturing, domestic servitude, or hospitality.</a:t>
            </a:r>
          </a:p>
          <a:p>
            <a:pPr algn="l"/>
            <a:endParaRPr lang="en-US" b="0" i="0" dirty="0">
              <a:effectLst/>
            </a:endParaRPr>
          </a:p>
          <a:p>
            <a:pPr algn="l"/>
            <a:r>
              <a:rPr lang="en-US" b="0" i="0" dirty="0">
                <a:effectLst/>
              </a:rPr>
              <a:t>Child Sex Trafficking - Trafficking children, under the age of 18, by any means into the commercial sex industry.</a:t>
            </a:r>
          </a:p>
          <a:p>
            <a:pPr algn="l"/>
            <a:endParaRPr lang="en-US" b="0" i="0" dirty="0">
              <a:effectLst/>
            </a:endParaRPr>
          </a:p>
          <a:p>
            <a:pPr algn="l"/>
            <a:r>
              <a:rPr lang="en-US" b="0" i="0" dirty="0">
                <a:effectLst/>
              </a:rPr>
              <a:t>Child Labor Trafficking - Trafficking children, under the age of 18, by force, fraud or coercion into industries such as agriculture, food service, manufacturing, domestic servitude, or hospitality.</a:t>
            </a:r>
          </a:p>
        </p:txBody>
      </p:sp>
    </p:spTree>
    <p:extLst>
      <p:ext uri="{BB962C8B-B14F-4D97-AF65-F5344CB8AC3E}">
        <p14:creationId xmlns:p14="http://schemas.microsoft.com/office/powerpoint/2010/main" val="689410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Human Trafficking in Texas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0" dirty="0">
                <a:ea typeface="Calibri" panose="020F0502020204030204" pitchFamily="34" charset="0"/>
                <a:cs typeface="Times New Roman" panose="02020603050405020304" pitchFamily="18" charset="0"/>
              </a:rPr>
              <a:t>What is Texas doing to deter and punish human trafficking?</a:t>
            </a:r>
          </a:p>
          <a:p>
            <a:pPr marL="0" indent="0">
              <a:buNone/>
            </a:pPr>
            <a:endParaRPr lang="en-US" b="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0" dirty="0">
                <a:ea typeface="Calibri" panose="020F0502020204030204" pitchFamily="34" charset="0"/>
                <a:cs typeface="Times New Roman" panose="02020603050405020304" pitchFamily="18" charset="0"/>
              </a:rPr>
              <a:t>Trafficking of Persons in Texas starts out as a 2</a:t>
            </a:r>
            <a:r>
              <a:rPr lang="en-US" b="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nd</a:t>
            </a:r>
            <a:r>
              <a:rPr lang="en-US" b="0" dirty="0">
                <a:ea typeface="Calibri" panose="020F0502020204030204" pitchFamily="34" charset="0"/>
                <a:cs typeface="Times New Roman" panose="02020603050405020304" pitchFamily="18" charset="0"/>
              </a:rPr>
              <a:t> degree felony and can escalate to a 1</a:t>
            </a:r>
            <a:r>
              <a:rPr lang="en-US" b="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st</a:t>
            </a:r>
            <a:r>
              <a:rPr lang="en-US" b="0" dirty="0">
                <a:ea typeface="Calibri" panose="020F0502020204030204" pitchFamily="34" charset="0"/>
                <a:cs typeface="Times New Roman" panose="02020603050405020304" pitchFamily="18" charset="0"/>
              </a:rPr>
              <a:t> degree felony based upon various factors.  </a:t>
            </a:r>
          </a:p>
          <a:p>
            <a:pPr marL="0" indent="0">
              <a:buNone/>
            </a:pPr>
            <a:endParaRPr lang="en-US" b="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0" dirty="0">
                <a:ea typeface="Calibri" panose="020F0502020204030204" pitchFamily="34" charset="0"/>
                <a:cs typeface="Times New Roman" panose="02020603050405020304" pitchFamily="18" charset="0"/>
              </a:rPr>
              <a:t>Second degree felonies carry a punishment range of 2-20 years in prison and up to a $10,000 fine.</a:t>
            </a:r>
          </a:p>
          <a:p>
            <a:pPr marL="0" indent="0">
              <a:buNone/>
            </a:pPr>
            <a:endParaRPr lang="en-US" b="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0" dirty="0">
                <a:ea typeface="Calibri" panose="020F0502020204030204" pitchFamily="34" charset="0"/>
                <a:cs typeface="Times New Roman" panose="02020603050405020304" pitchFamily="18" charset="0"/>
              </a:rPr>
              <a:t>First degree trafficking of persons carries a punishment range of 5-99 years or life in prison and up to a $10,000 fine.</a:t>
            </a:r>
          </a:p>
          <a:p>
            <a:pPr marL="0" indent="0">
              <a:buNone/>
            </a:pPr>
            <a:endParaRPr lang="en-US" b="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0" dirty="0">
                <a:ea typeface="Calibri" panose="020F0502020204030204" pitchFamily="34" charset="0"/>
                <a:cs typeface="Times New Roman" panose="02020603050405020304" pitchFamily="18" charset="0"/>
              </a:rPr>
              <a:t>Trafficking of persons on or within 1,000 feet of a school is a first degree felony with a punishment range of 25-99 years or life in prison and up to a $10,000 fine.</a:t>
            </a:r>
          </a:p>
          <a:p>
            <a:pPr marL="0" indent="0">
              <a:buNone/>
            </a:pPr>
            <a:endParaRPr lang="en-US" b="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0" dirty="0">
                <a:ea typeface="Calibri" panose="020F0502020204030204" pitchFamily="34" charset="0"/>
                <a:cs typeface="Times New Roman" panose="02020603050405020304" pitchFamily="18" charset="0"/>
              </a:rPr>
              <a:t>Since 2016, Texas has sentenced human traffickers to more than 750 years in prison.</a:t>
            </a:r>
          </a:p>
          <a:p>
            <a:pPr marL="0" indent="0">
              <a:buNone/>
            </a:pPr>
            <a:endParaRPr lang="en-US" b="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8546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Human Trafficking in Texas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C88855B-02B8-AEE3-09BA-4C308AA123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97521" y="1447800"/>
            <a:ext cx="4548959" cy="3962400"/>
          </a:xfrm>
        </p:spPr>
      </p:pic>
    </p:spTree>
    <p:extLst>
      <p:ext uri="{BB962C8B-B14F-4D97-AF65-F5344CB8AC3E}">
        <p14:creationId xmlns:p14="http://schemas.microsoft.com/office/powerpoint/2010/main" val="4195295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Human Trafficking Prevention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0" dirty="0">
                <a:ea typeface="Calibri" panose="020F0502020204030204" pitchFamily="34" charset="0"/>
                <a:cs typeface="Times New Roman" panose="02020603050405020304" pitchFamily="18" charset="0"/>
              </a:rPr>
              <a:t>What is Texas doing to identify and intercede on behalf of victims at the regulatory level?</a:t>
            </a:r>
          </a:p>
          <a:p>
            <a:pPr marL="0" indent="0">
              <a:buNone/>
            </a:pPr>
            <a:endParaRPr lang="en-US" b="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0" dirty="0">
                <a:ea typeface="Calibri" panose="020F0502020204030204" pitchFamily="34" charset="0"/>
                <a:cs typeface="Times New Roman" panose="02020603050405020304" pitchFamily="18" charset="0"/>
              </a:rPr>
              <a:t>Licensees must undergo </a:t>
            </a:r>
            <a:r>
              <a:rPr lang="en-US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Human Trafficking Prevention Training in accordance with Section 116.02 of the Occupations Code (HB2059, 86</a:t>
            </a:r>
            <a:r>
              <a:rPr lang="en-US" b="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Legislature) as a condition of renewal.</a:t>
            </a:r>
          </a:p>
          <a:p>
            <a:pPr marL="0" indent="0">
              <a:buNone/>
            </a:pPr>
            <a:endParaRPr lang="en-US" b="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Council requires all new board and council members to watch a video published by the Office of the Attorney General entitled </a:t>
            </a:r>
            <a:r>
              <a:rPr lang="en-US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Be the One in the Fight against Human Trafficking</a:t>
            </a:r>
            <a:r>
              <a:rPr lang="en-US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b="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summary of Texas’ efforts to combat human trafficking can be found by </a:t>
            </a:r>
            <a:r>
              <a:rPr lang="en-US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clicking here</a:t>
            </a:r>
            <a:r>
              <a:rPr lang="en-US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58796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Human Trafficking Prevention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0" dirty="0"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https://www.bhec.texas.gov/online-license-renewal-system/index.html</a:t>
            </a:r>
            <a:endParaRPr lang="en-US" b="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b="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b="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39BC40-4010-9AE2-025A-489F3A2FA7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412" y="2286000"/>
            <a:ext cx="6861175" cy="2822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130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Human Trafficking Prevention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0" dirty="0">
                <a:ea typeface="Calibri" panose="020F0502020204030204" pitchFamily="34" charset="0"/>
                <a:cs typeface="Times New Roman" panose="02020603050405020304" pitchFamily="18" charset="0"/>
              </a:rPr>
              <a:t>All human trafficking prevention training courses must be approved by the Texas Health and Human Services Commission (HHSC).</a:t>
            </a:r>
          </a:p>
          <a:p>
            <a:pPr marL="0" indent="0">
              <a:buNone/>
            </a:pPr>
            <a:endParaRPr lang="en-US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HHSC maintains a publicly available list </a:t>
            </a:r>
            <a:r>
              <a:rPr lang="en-US" b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90+ approved </a:t>
            </a:r>
            <a:r>
              <a:rPr lang="en-US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providers:</a:t>
            </a:r>
          </a:p>
          <a:p>
            <a:pPr marL="0" indent="0">
              <a:buNone/>
            </a:pPr>
            <a:endParaRPr lang="en-US" b="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D49BD5-C2F0-B645-0B16-88FBF53544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97" y="3886200"/>
            <a:ext cx="7829006" cy="105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4966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Human Trafficking Prevention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0" dirty="0">
                <a:ea typeface="Calibri" panose="020F0502020204030204" pitchFamily="34" charset="0"/>
                <a:cs typeface="Times New Roman" panose="02020603050405020304" pitchFamily="18" charset="0"/>
              </a:rPr>
              <a:t>To be approved, a human trafficking prevention training course must cover 40 specific standards targeting key components of trafficking.  Examples of these standards include:</a:t>
            </a:r>
          </a:p>
          <a:p>
            <a:r>
              <a:rPr lang="en-US" b="0" dirty="0">
                <a:ea typeface="Calibri" panose="020F0502020204030204" pitchFamily="34" charset="0"/>
                <a:cs typeface="Times New Roman" panose="02020603050405020304" pitchFamily="18" charset="0"/>
              </a:rPr>
              <a:t>Content must be evidence-based and free from factual errors;</a:t>
            </a:r>
          </a:p>
          <a:p>
            <a:r>
              <a:rPr lang="en-US" b="0" dirty="0">
                <a:ea typeface="Calibri" panose="020F0502020204030204" pitchFamily="34" charset="0"/>
                <a:cs typeface="Times New Roman" panose="02020603050405020304" pitchFamily="18" charset="0"/>
              </a:rPr>
              <a:t>Content must, at a minimum, count as 1 hour of continuing education;</a:t>
            </a:r>
          </a:p>
          <a:p>
            <a:r>
              <a:rPr lang="en-US" b="0" dirty="0">
                <a:ea typeface="Calibri" panose="020F0502020204030204" pitchFamily="34" charset="0"/>
                <a:cs typeface="Times New Roman" panose="02020603050405020304" pitchFamily="18" charset="0"/>
              </a:rPr>
              <a:t>Discuss the types of trafficking and the means by which they are carried out, e.g., force, fraud, coercion; and</a:t>
            </a:r>
          </a:p>
          <a:p>
            <a:r>
              <a:rPr lang="en-US" b="0" dirty="0">
                <a:ea typeface="Calibri" panose="020F0502020204030204" pitchFamily="34" charset="0"/>
                <a:cs typeface="Times New Roman" panose="02020603050405020304" pitchFamily="18" charset="0"/>
              </a:rPr>
              <a:t>Identify trafficker profiles and their recruitment techniques.</a:t>
            </a:r>
          </a:p>
          <a:p>
            <a:endParaRPr lang="en-US" b="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0" dirty="0">
                <a:ea typeface="Calibri" panose="020F0502020204030204" pitchFamily="34" charset="0"/>
                <a:cs typeface="Times New Roman" panose="02020603050405020304" pitchFamily="18" charset="0"/>
              </a:rPr>
              <a:t>The complete list of training course standards can be viewed by </a:t>
            </a:r>
            <a:r>
              <a:rPr lang="en-US" b="0" dirty="0"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clicking here</a:t>
            </a:r>
            <a:r>
              <a:rPr lang="en-US" b="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n-US" b="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986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Time for Q&amp;A…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ED7765E-02EB-4113-841B-B834DFC0CD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027" y="1371600"/>
            <a:ext cx="3073400" cy="2305050"/>
          </a:xfrm>
          <a:prstGeom prst="rect">
            <a:avLst/>
          </a:prstGeom>
        </p:spPr>
      </p:pic>
      <p:pic>
        <p:nvPicPr>
          <p:cNvPr id="5" name="Content Placeholder 6">
            <a:extLst>
              <a:ext uri="{FF2B5EF4-FFF2-40B4-BE49-F238E27FC236}">
                <a16:creationId xmlns:a16="http://schemas.microsoft.com/office/drawing/2014/main" id="{F5528859-9CA2-4045-97CA-8CB97E99F7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2667000"/>
            <a:ext cx="2519168" cy="251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764906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ASPPB Brand Colors">
      <a:dk1>
        <a:srgbClr val="2C2C2C"/>
      </a:dk1>
      <a:lt1>
        <a:srgbClr val="FFFFFF"/>
      </a:lt1>
      <a:dk2>
        <a:srgbClr val="2C2C2C"/>
      </a:dk2>
      <a:lt2>
        <a:srgbClr val="F2F2F2"/>
      </a:lt2>
      <a:accent1>
        <a:srgbClr val="41748D"/>
      </a:accent1>
      <a:accent2>
        <a:srgbClr val="84BD00"/>
      </a:accent2>
      <a:accent3>
        <a:srgbClr val="707372"/>
      </a:accent3>
      <a:accent4>
        <a:srgbClr val="F68D2E"/>
      </a:accent4>
      <a:accent5>
        <a:srgbClr val="000000"/>
      </a:accent5>
      <a:accent6>
        <a:srgbClr val="2C2C2C"/>
      </a:accent6>
      <a:hlink>
        <a:srgbClr val="0070C0"/>
      </a:hlink>
      <a:folHlink>
        <a:srgbClr val="6C606A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op 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ln>
          <a:noFill/>
        </a:ln>
      </a:spPr>
      <a:bodyPr wrap="square" rtlCol="0">
        <a:spAutoFit/>
      </a:bodyPr>
      <a:lstStyle>
        <a:defPPr algn="ctr">
          <a:defRPr sz="2800" dirty="0" smtClean="0"/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ASPPB Template - 2B.pptx" id="{52AFD4FD-1DAC-40BA-A052-E26394BABE8D}" vid="{BD2FC381-5222-4DD1-BB3F-50C3221040D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5085</TotalTime>
  <Words>812</Words>
  <Application>Microsoft Office PowerPoint</Application>
  <PresentationFormat>On-screen Show (4:3)</PresentationFormat>
  <Paragraphs>98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Corbel</vt:lpstr>
      <vt:lpstr>Courier New</vt:lpstr>
      <vt:lpstr>Times New Roman</vt:lpstr>
      <vt:lpstr>Wingdings</vt:lpstr>
      <vt:lpstr>Depth</vt:lpstr>
      <vt:lpstr>The Role of Regulatory Agencies in  Preventing Human Trafficking</vt:lpstr>
      <vt:lpstr>What is BHEC and what does it do?</vt:lpstr>
      <vt:lpstr>BHEC by the numbers…</vt:lpstr>
      <vt:lpstr>Human Trafficking in Texas</vt:lpstr>
      <vt:lpstr>Human Trafficking in Texas</vt:lpstr>
      <vt:lpstr>Human Trafficking in Texas</vt:lpstr>
      <vt:lpstr>Human Trafficking in Texas</vt:lpstr>
      <vt:lpstr>Human Trafficking Prevention Training</vt:lpstr>
      <vt:lpstr>Human Trafficking Prevention Training</vt:lpstr>
      <vt:lpstr>Human Trafficking Prevention Training</vt:lpstr>
      <vt:lpstr>Human Trafficking Prevention Training</vt:lpstr>
      <vt:lpstr>Time for Q&amp;A…</vt:lpstr>
    </vt:vector>
  </TitlesOfParts>
  <Company>CAPS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Internship and Postdoctoral Year Requirements for Licensure and the Resources of APPIC and APA</dc:title>
  <dc:creator>CAPS</dc:creator>
  <cp:lastModifiedBy>Darrel Spinks</cp:lastModifiedBy>
  <cp:revision>431</cp:revision>
  <cp:lastPrinted>2022-07-18T18:25:42Z</cp:lastPrinted>
  <dcterms:created xsi:type="dcterms:W3CDTF">2011-10-01T23:38:39Z</dcterms:created>
  <dcterms:modified xsi:type="dcterms:W3CDTF">2022-09-02T21:54:50Z</dcterms:modified>
</cp:coreProperties>
</file>